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65" r:id="rId4"/>
    <p:sldId id="300" r:id="rId5"/>
    <p:sldId id="277" r:id="rId6"/>
    <p:sldId id="301" r:id="rId7"/>
    <p:sldId id="278" r:id="rId8"/>
    <p:sldId id="279" r:id="rId9"/>
    <p:sldId id="280" r:id="rId10"/>
    <p:sldId id="284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4" r:id="rId22"/>
    <p:sldId id="296" r:id="rId23"/>
    <p:sldId id="292" r:id="rId24"/>
    <p:sldId id="293" r:id="rId25"/>
    <p:sldId id="266" r:id="rId26"/>
    <p:sldId id="295" r:id="rId27"/>
    <p:sldId id="298" r:id="rId28"/>
    <p:sldId id="29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1F58"/>
    <a:srgbClr val="FF0066"/>
    <a:srgbClr val="484080"/>
    <a:srgbClr val="31269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>
        <p:scale>
          <a:sx n="73" d="100"/>
          <a:sy n="73" d="100"/>
        </p:scale>
        <p:origin x="-1056" y="2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61DC0-99AA-4C6C-BB7D-4811BE0B5E54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61257-F225-42B4-B9A8-A6B8C85ADD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43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C4D6A-AAD3-4D27-B233-1C338DAD0926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>
                <a:alpha val="77000"/>
              </a:srgbClr>
            </a:gs>
            <a:gs pos="50000">
              <a:srgbClr val="00B0F0">
                <a:alpha val="22000"/>
              </a:srgbClr>
            </a:gs>
            <a:gs pos="100000">
              <a:srgbClr val="92D050">
                <a:alpha val="42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C2476-A7AB-47B6-BF2C-55EB9FD52ACD}" type="datetimeFigureOut">
              <a:rPr lang="ru-RU" smtClean="0"/>
              <a:pPr/>
              <a:t>29.08.2017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423BA-69D0-431D-80F6-C357B9C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57224" y="1"/>
            <a:ext cx="6915176" cy="135729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Родительское собрание №1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2050" name="Picture 2" descr="C:\Users\Верунчик\Pictures\род.собр.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6661402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500958" y="500042"/>
            <a:ext cx="1519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FF0066"/>
                </a:solidFill>
              </a:rPr>
              <a:t>Август  2017г.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5072074"/>
            <a:ext cx="821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Если Вы хотите вырастить хороших детей, тратьте на них в два раза меньше денег и в два раза больше времени.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Начало занятий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dirty="0"/>
              <a:t> </a:t>
            </a:r>
            <a:r>
              <a:rPr lang="ru-RU" sz="7200" dirty="0" smtClean="0"/>
              <a:t>           В </a:t>
            </a:r>
            <a:r>
              <a:rPr lang="ru-RU" sz="7200" b="1" dirty="0" smtClean="0"/>
              <a:t>8-30</a:t>
            </a:r>
          </a:p>
          <a:p>
            <a:pPr marL="0" indent="0">
              <a:buNone/>
            </a:pPr>
            <a:r>
              <a:rPr lang="ru-RU" sz="7200" dirty="0" smtClean="0"/>
              <a:t>     без опозданий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093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3600" b="1" i="1" dirty="0">
                <a:ln/>
                <a:solidFill>
                  <a:srgbClr val="C00000"/>
                </a:solidFill>
                <a:latin typeface="Corbel"/>
              </a:rPr>
              <a:t>Примерный набор принадлежностей для первоклассника</a:t>
            </a:r>
            <a:r>
              <a:rPr lang="ru-RU" sz="3600" b="1" dirty="0">
                <a:ln/>
                <a:solidFill>
                  <a:srgbClr val="C00000"/>
                </a:solidFill>
                <a:latin typeface="Corbel"/>
              </a:rPr>
              <a:t/>
            </a:r>
            <a:br>
              <a:rPr lang="ru-RU" sz="3600" b="1" dirty="0">
                <a:ln/>
                <a:solidFill>
                  <a:srgbClr val="C00000"/>
                </a:solidFill>
                <a:latin typeface="Corbel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lnSpcReduction="10000"/>
          </a:bodyPr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Обложки для книг.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Обложки для тетрадей.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Тетради в клетку – 10 -20 шт. 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Тетради в узкую-косую линейку - 10 шт. 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Линейка 15-20 см.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Ручки (синяя, зеленая).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Набор цветных карандашей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Corbel"/>
              </a:rPr>
              <a:t>Простые карандаши ТМ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5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ln/>
                <a:solidFill>
                  <a:srgbClr val="C00000"/>
                </a:solidFill>
                <a:latin typeface="Corbel"/>
              </a:rPr>
              <a:t>Примерный набор принадлежностей для первоклассника</a:t>
            </a:r>
            <a:r>
              <a:rPr lang="ru-RU" sz="3600" b="1" dirty="0">
                <a:ln/>
                <a:solidFill>
                  <a:srgbClr val="C00000"/>
                </a:solidFill>
                <a:latin typeface="Corbel"/>
              </a:rPr>
              <a:t/>
            </a:r>
            <a:br>
              <a:rPr lang="ru-RU" sz="3600" b="1" dirty="0">
                <a:ln/>
                <a:solidFill>
                  <a:srgbClr val="C00000"/>
                </a:solidFill>
                <a:latin typeface="Corbe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712968" cy="5760640"/>
          </a:xfrm>
        </p:spPr>
        <p:txBody>
          <a:bodyPr>
            <a:noAutofit/>
          </a:bodyPr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Закладки для книг.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Цветная бумага.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Цветной картон.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Белая бумага.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Ножницы.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Для рисования –альбом, кисти (натуральные - белка) №2, 4, 6.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Клей – карандаш или ПВА.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Пластилин, дощечка.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Спортивная форма и спортивная обувь.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dirty="0">
                <a:solidFill>
                  <a:prstClr val="black"/>
                </a:solidFill>
                <a:latin typeface="Corbel"/>
              </a:rPr>
              <a:t>Сменная обувь.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9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bel"/>
              </a:rPr>
              <a:t>Требования к школьной форме и деловому стилю одежды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 fontScale="85000" lnSpcReduction="20000"/>
          </a:bodyPr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4200" dirty="0">
                <a:solidFill>
                  <a:prstClr val="black"/>
                </a:solidFill>
                <a:latin typeface="Corbel"/>
              </a:rPr>
              <a:t>Стиль одежды - деловой, классический, современный строгий в темно-синем цвете.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4200" b="1" dirty="0">
                <a:solidFill>
                  <a:srgbClr val="FF0000"/>
                </a:solidFill>
                <a:latin typeface="Corbel"/>
              </a:rPr>
              <a:t>Аккуратность и опрятность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4200" dirty="0">
                <a:solidFill>
                  <a:prstClr val="black"/>
                </a:solidFill>
                <a:latin typeface="Corbel"/>
              </a:rPr>
              <a:t>основной стандарт одежды для всех - деловой стиль</a:t>
            </a:r>
            <a:r>
              <a:rPr lang="ru-RU" sz="4200" dirty="0" smtClean="0">
                <a:solidFill>
                  <a:prstClr val="black"/>
                </a:solidFill>
                <a:latin typeface="Corbel"/>
              </a:rPr>
              <a:t>.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endParaRPr lang="ru-RU" sz="4200" dirty="0">
              <a:solidFill>
                <a:prstClr val="black"/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4200" dirty="0">
                <a:solidFill>
                  <a:prstClr val="black"/>
                </a:solidFill>
                <a:latin typeface="Corbel"/>
              </a:rPr>
              <a:t>Школьная форма подразделяется на </a:t>
            </a:r>
            <a:r>
              <a:rPr lang="ru-RU" sz="4200" b="1" dirty="0">
                <a:solidFill>
                  <a:prstClr val="black"/>
                </a:solidFill>
                <a:latin typeface="Corbel"/>
              </a:rPr>
              <a:t>парадную, повседневную и спортивную.</a:t>
            </a:r>
            <a:endParaRPr lang="ru-RU" sz="4200" dirty="0">
              <a:solidFill>
                <a:prstClr val="black"/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dirty="0">
              <a:solidFill>
                <a:prstClr val="black"/>
              </a:solidFill>
              <a:latin typeface="Corbe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1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b="1" i="1" cap="all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orbel"/>
              </a:rPr>
              <a:t>Особенности обучения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5328592"/>
          </a:xfrm>
        </p:spPr>
        <p:txBody>
          <a:bodyPr>
            <a:normAutofit fontScale="85000" lnSpcReduction="10000"/>
          </a:bodyPr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3500" b="1" dirty="0">
                <a:latin typeface="Corbel"/>
              </a:rPr>
              <a:t>В программу первого класса входят восемь предметных </a:t>
            </a:r>
            <a:r>
              <a:rPr lang="ru-RU" sz="3500" b="1" dirty="0" smtClean="0">
                <a:latin typeface="Corbel"/>
              </a:rPr>
              <a:t>областей (предметное обучение)</a:t>
            </a:r>
            <a:r>
              <a:rPr lang="ru-RU" sz="3500" dirty="0" smtClean="0">
                <a:latin typeface="Corbel"/>
              </a:rPr>
              <a:t>: </a:t>
            </a:r>
            <a:endParaRPr lang="ru-RU" sz="3500" dirty="0"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Русский </a:t>
            </a: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язык – 5 ч в неделю</a:t>
            </a:r>
            <a:endParaRPr lang="ru-RU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Литературное чтение – 4 ч неделю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Математика – 4 ч в неделю</a:t>
            </a:r>
            <a:endParaRPr lang="ru-RU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Окружающий </a:t>
            </a: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мир – 2 ч в неделю</a:t>
            </a:r>
            <a:endParaRPr lang="ru-RU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Физическая культура </a:t>
            </a: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– 3 ч в неделю</a:t>
            </a:r>
            <a:endParaRPr lang="ru-RU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Изобразительное </a:t>
            </a: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искусство – 1 ч в неделю</a:t>
            </a:r>
            <a:endParaRPr lang="ru-RU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Технология </a:t>
            </a: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– 1 ч в неделю</a:t>
            </a:r>
            <a:endParaRPr lang="ru-RU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Музыка – 1 ч в неделю 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Итого – 21 час в неделю</a:t>
            </a:r>
            <a:endParaRPr lang="ru-RU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2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2073282" cy="2239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PT Sans"/>
              </a:rPr>
              <a:t>Переломный момент в жизни ребенка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ru-RU" b="1" dirty="0">
                <a:latin typeface="PT Sans"/>
              </a:rPr>
              <a:t>напряженный умственный труд, активизации внимания;</a:t>
            </a:r>
            <a:endParaRPr lang="ru-RU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b="1" dirty="0">
                <a:latin typeface="PT Sans"/>
              </a:rPr>
              <a:t>меняется весь уклад его жизни. На смену беззаботным играм приходят ежедневные учебные занятия.</a:t>
            </a:r>
            <a:endParaRPr lang="ru-RU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b="1" dirty="0">
                <a:latin typeface="PT Sans"/>
              </a:rPr>
              <a:t>соблюдение требований школьной дисциплины;</a:t>
            </a:r>
            <a:endParaRPr lang="ru-RU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b="1" dirty="0">
                <a:latin typeface="PT Sans"/>
              </a:rPr>
              <a:t>меняется его место в системе общественных отношений;</a:t>
            </a:r>
            <a:endParaRPr lang="ru-RU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b="1" dirty="0">
                <a:latin typeface="PT Sans"/>
              </a:rPr>
              <a:t>возрастает психоэмоциональная </a:t>
            </a:r>
            <a:r>
              <a:rPr lang="ru-RU" b="1" dirty="0" smtClean="0">
                <a:latin typeface="PT Sans"/>
              </a:rPr>
              <a:t>нагрузка.</a:t>
            </a:r>
            <a:endParaRPr lang="ru-RU" dirty="0">
              <a:latin typeface="PT Sans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1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Sans"/>
              </a:rPr>
              <a:t>В первые недели и месяцы обучения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688632"/>
          </a:xfrm>
        </p:spPr>
        <p:txBody>
          <a:bodyPr>
            <a:noAutofit/>
          </a:bodyPr>
          <a:lstStyle/>
          <a:p>
            <a:r>
              <a:rPr lang="ru-RU" sz="2300" b="1" i="1" u="sng" dirty="0">
                <a:latin typeface="PT Sans"/>
              </a:rPr>
              <a:t>могут появиться жалобы детей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на усталость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головные боли</a:t>
            </a:r>
            <a:endParaRPr lang="ru-RU" sz="2300" dirty="0">
              <a:latin typeface="PT Sans"/>
            </a:endParaRPr>
          </a:p>
          <a:p>
            <a:r>
              <a:rPr lang="ru-RU" sz="2300" b="1" i="1" u="sng" dirty="0">
                <a:latin typeface="PT Sans"/>
              </a:rPr>
              <a:t>возникнуть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раздражительность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плаксивость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нарушение сна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снижение аппетита детей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снижение массы тела</a:t>
            </a:r>
            <a:endParaRPr lang="ru-RU" sz="2300" dirty="0">
              <a:latin typeface="PT Sans"/>
            </a:endParaRPr>
          </a:p>
          <a:p>
            <a:r>
              <a:rPr lang="ru-RU" sz="2300" b="1" i="1" u="sng" dirty="0">
                <a:latin typeface="PT Sans"/>
              </a:rPr>
              <a:t>Случаются и трудности </a:t>
            </a:r>
            <a:r>
              <a:rPr lang="ru-RU" sz="2300" b="1" i="1" u="sng" dirty="0" smtClean="0">
                <a:latin typeface="PT Sans"/>
              </a:rPr>
              <a:t>психологического характера</a:t>
            </a:r>
            <a:r>
              <a:rPr lang="ru-RU" sz="2300" b="1" i="1" u="sng" dirty="0">
                <a:latin typeface="PT Sans"/>
              </a:rPr>
              <a:t>: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чувство страха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отрицательное отношение к учебе, учителю</a:t>
            </a:r>
            <a:endParaRPr lang="ru-RU" sz="2300" dirty="0">
              <a:latin typeface="PT Sans"/>
            </a:endParaRPr>
          </a:p>
          <a:p>
            <a:pPr>
              <a:buFont typeface="Arial"/>
              <a:buChar char="•"/>
            </a:pPr>
            <a:r>
              <a:rPr lang="ru-RU" sz="2300" b="1" dirty="0">
                <a:latin typeface="PT Sans"/>
              </a:rPr>
              <a:t>неправильное представление о своих способностях и возможностях</a:t>
            </a:r>
            <a:endParaRPr lang="ru-RU" sz="2300" b="0" i="0" dirty="0">
              <a:effectLst/>
              <a:latin typeface="PT San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01" y="1556792"/>
            <a:ext cx="2536174" cy="29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PT Sans"/>
              </a:rPr>
              <a:t>Понятие адаптации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PT Sans"/>
              </a:rPr>
              <a:t>   непосредственно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связано с 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понятием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PT Sans"/>
              </a:rPr>
              <a:t>          "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готовность ребенка к школе"</a:t>
            </a:r>
            <a:endParaRPr lang="ru-RU" b="1" dirty="0" smtClean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4092"/>
            <a:ext cx="3558530" cy="342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66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PT Sans"/>
              </a:rPr>
              <a:t>ЗАПОМНИТЕ 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07066" cy="492514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2060"/>
                </a:solidFill>
                <a:latin typeface="PT Sans"/>
              </a:rPr>
              <a:t>Не скупитесь на похвалу, научитесь выделять в море ошибок островок успеха;</a:t>
            </a:r>
            <a:endParaRPr lang="ru-RU" dirty="0">
              <a:solidFill>
                <a:srgbClr val="002060"/>
              </a:solidFill>
              <a:latin typeface="PT Sans"/>
            </a:endParaRPr>
          </a:p>
          <a:p>
            <a:r>
              <a:rPr lang="ru-RU" b="1" dirty="0">
                <a:solidFill>
                  <a:srgbClr val="002060"/>
                </a:solidFill>
                <a:latin typeface="PT Sans"/>
              </a:rPr>
              <a:t>Хвалить – исполнителя, критиковать – исполнение.</a:t>
            </a:r>
            <a:endParaRPr lang="ru-RU" dirty="0">
              <a:solidFill>
                <a:srgbClr val="002060"/>
              </a:solidFill>
              <a:latin typeface="PT Sans"/>
            </a:endParaRPr>
          </a:p>
          <a:p>
            <a:r>
              <a:rPr lang="ru-RU" b="1" dirty="0">
                <a:solidFill>
                  <a:srgbClr val="002060"/>
                </a:solidFill>
                <a:latin typeface="PT Sans"/>
              </a:rPr>
              <a:t>Первые десять дней школьной жизни</a:t>
            </a:r>
            <a:r>
              <a:rPr lang="ru-RU" dirty="0">
                <a:solidFill>
                  <a:srgbClr val="002060"/>
                </a:solidFill>
                <a:latin typeface="PT Sans"/>
              </a:rPr>
              <a:t> </a:t>
            </a:r>
            <a:r>
              <a:rPr lang="ru-RU" b="1" i="1" dirty="0">
                <a:solidFill>
                  <a:srgbClr val="002060"/>
                </a:solidFill>
                <a:latin typeface="PT Sans"/>
              </a:rPr>
              <a:t>ребенка наказывать нельзя!</a:t>
            </a:r>
            <a:endParaRPr lang="ru-RU" dirty="0">
              <a:solidFill>
                <a:srgbClr val="002060"/>
              </a:solidFill>
              <a:latin typeface="PT Sans"/>
            </a:endParaRPr>
          </a:p>
          <a:p>
            <a:r>
              <a:rPr lang="ru-RU" b="1" dirty="0">
                <a:solidFill>
                  <a:srgbClr val="002060"/>
                </a:solidFill>
                <a:latin typeface="PT Sans"/>
              </a:rPr>
              <a:t>Старайтесь своего</a:t>
            </a:r>
            <a:endParaRPr lang="ru-RU" dirty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PT Sans"/>
              </a:rPr>
              <a:t> ребенка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больше</a:t>
            </a:r>
            <a:r>
              <a:rPr lang="ru-RU" dirty="0">
                <a:solidFill>
                  <a:srgbClr val="002060"/>
                </a:solidFill>
                <a:latin typeface="PT Sans"/>
              </a:rPr>
              <a:t> </a:t>
            </a:r>
            <a:r>
              <a:rPr lang="ru-RU" b="1" i="1" dirty="0">
                <a:solidFill>
                  <a:srgbClr val="002060"/>
                </a:solidFill>
                <a:latin typeface="PT Sans"/>
              </a:rPr>
              <a:t>ХВАЛИТЬ!</a:t>
            </a:r>
            <a:endParaRPr lang="ru-RU" dirty="0">
              <a:solidFill>
                <a:srgbClr val="002060"/>
              </a:solidFill>
              <a:latin typeface="PT Sans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68760"/>
            <a:ext cx="179705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03099"/>
            <a:ext cx="2471936" cy="185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5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3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51924" y="4005063"/>
            <a:ext cx="2250801" cy="267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5048" y="620688"/>
            <a:ext cx="8029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        Мое педагогическое кредо:</a:t>
            </a:r>
          </a:p>
          <a:p>
            <a:r>
              <a:rPr lang="ru-RU" sz="3600" i="1" dirty="0" smtClean="0"/>
              <a:t>	</a:t>
            </a:r>
          </a:p>
          <a:p>
            <a:r>
              <a:rPr lang="ru-RU" sz="3600" i="1" dirty="0" smtClean="0"/>
              <a:t>Ученик, это не сосуд который надо наполнить знаниями, а  факел, который надо зажечь! </a:t>
            </a:r>
          </a:p>
          <a:p>
            <a:r>
              <a:rPr lang="ru-RU" sz="3600" i="1" dirty="0" smtClean="0"/>
              <a:t>Только из любви и света создается человек!</a:t>
            </a:r>
          </a:p>
          <a:p>
            <a:endParaRPr lang="ru-RU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1 СЕНТЯБРЯ!</a:t>
            </a:r>
            <a:endParaRPr lang="ru-RU" sz="6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Линейка в 10-00 </a:t>
            </a:r>
            <a:r>
              <a:rPr lang="ru-RU" sz="3600" dirty="0" smtClean="0"/>
              <a:t>(форма одежды парадная, обязательно иметь сменную обувь)</a:t>
            </a:r>
          </a:p>
          <a:p>
            <a:r>
              <a:rPr lang="ru-RU" sz="3600" dirty="0" smtClean="0"/>
              <a:t>Урок мира (знаний):</a:t>
            </a:r>
          </a:p>
          <a:p>
            <a:pPr marL="0" indent="0">
              <a:buNone/>
            </a:pPr>
            <a:r>
              <a:rPr lang="ru-RU" sz="3600" dirty="0" smtClean="0"/>
              <a:t> - </a:t>
            </a:r>
            <a:r>
              <a:rPr lang="ru-RU" sz="3600" b="1" dirty="0" smtClean="0">
                <a:solidFill>
                  <a:srgbClr val="0070C0"/>
                </a:solidFill>
              </a:rPr>
              <a:t>цвет</a:t>
            </a:r>
            <a:r>
              <a:rPr lang="ru-RU" sz="3600" b="1" dirty="0" smtClean="0">
                <a:solidFill>
                  <a:srgbClr val="7030A0"/>
                </a:solidFill>
              </a:rPr>
              <a:t>ные</a:t>
            </a: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каран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даши</a:t>
            </a:r>
            <a:r>
              <a:rPr lang="ru-RU" sz="3600" dirty="0" smtClean="0">
                <a:solidFill>
                  <a:srgbClr val="6F1F58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3600" dirty="0" smtClean="0"/>
              <a:t> - </a:t>
            </a:r>
            <a:r>
              <a:rPr lang="ru-RU" sz="3600" b="1" dirty="0" smtClean="0"/>
              <a:t>один магнит</a:t>
            </a:r>
            <a:r>
              <a:rPr lang="ru-RU" sz="3600" dirty="0" smtClean="0"/>
              <a:t>.</a:t>
            </a:r>
          </a:p>
          <a:p>
            <a:pPr marL="0" indent="0">
              <a:buNone/>
            </a:pPr>
            <a:r>
              <a:rPr lang="ru-RU" sz="3600" dirty="0" smtClean="0"/>
              <a:t>- </a:t>
            </a:r>
            <a:r>
              <a:rPr lang="ru-RU" sz="3600" b="1" dirty="0" err="1">
                <a:solidFill>
                  <a:srgbClr val="6F1F58"/>
                </a:solidFill>
              </a:rPr>
              <a:t>б</a:t>
            </a:r>
            <a:r>
              <a:rPr lang="ru-RU" sz="3600" b="1" dirty="0" err="1" smtClean="0">
                <a:solidFill>
                  <a:srgbClr val="6F1F58"/>
                </a:solidFill>
              </a:rPr>
              <a:t>ейдж</a:t>
            </a:r>
            <a:r>
              <a:rPr lang="ru-RU" sz="3600" b="1" dirty="0" smtClean="0">
                <a:solidFill>
                  <a:srgbClr val="6F1F58"/>
                </a:solidFill>
              </a:rPr>
              <a:t> с именем и фамилией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9221" name="Picture 5" descr="http://www.wiki.vladimir.i-edu.ru/images/f/ff/Kalendar-1sentyabr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3491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7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Эврика</a:t>
            </a:r>
            <a:endParaRPr lang="ru-RU" sz="6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Узнать значение слова.</a:t>
            </a:r>
            <a:endParaRPr lang="ru-RU" sz="4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89" y="2614772"/>
            <a:ext cx="3297441" cy="3879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3" y="2636912"/>
            <a:ext cx="3116223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888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0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Тетради</a:t>
            </a:r>
            <a:endParaRPr lang="ru-RU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31269A"/>
                </a:solidFill>
              </a:rPr>
              <a:t>2 тетради в клетку </a:t>
            </a:r>
          </a:p>
          <a:p>
            <a:r>
              <a:rPr lang="ru-RU" sz="4800" b="1" dirty="0" smtClean="0">
                <a:solidFill>
                  <a:srgbClr val="484080"/>
                </a:solidFill>
              </a:rPr>
              <a:t>2 тетради в узкую линию</a:t>
            </a:r>
          </a:p>
          <a:p>
            <a:r>
              <a:rPr lang="ru-RU" sz="4800" dirty="0" smtClean="0">
                <a:solidFill>
                  <a:srgbClr val="C00000"/>
                </a:solidFill>
              </a:rPr>
              <a:t>Обязательно подписанные карандашом внутри тетради и в обложках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1 СЕНТЯБРЯ!</a:t>
            </a:r>
            <a:endParaRPr lang="ru-RU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000" b="1" u="sng" dirty="0" smtClean="0">
              <a:solidFill>
                <a:srgbClr val="0000FF"/>
              </a:solidFill>
            </a:endParaRPr>
          </a:p>
          <a:p>
            <a:r>
              <a:rPr lang="ru-RU" sz="4000" b="1" u="sng" dirty="0" smtClean="0">
                <a:solidFill>
                  <a:srgbClr val="0000FF"/>
                </a:solidFill>
              </a:rPr>
              <a:t>Посвящение в первоклассники!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Сбор возле школы в 12-45</a:t>
            </a:r>
          </a:p>
          <a:p>
            <a:r>
              <a:rPr lang="ru-RU" sz="4000" b="1" dirty="0" smtClean="0">
                <a:solidFill>
                  <a:srgbClr val="31269A"/>
                </a:solidFill>
              </a:rPr>
              <a:t>Гелиевый шарик (синий)</a:t>
            </a:r>
          </a:p>
          <a:p>
            <a:r>
              <a:rPr lang="ru-RU" sz="4000" b="1" dirty="0" smtClean="0">
                <a:solidFill>
                  <a:srgbClr val="484080"/>
                </a:solidFill>
              </a:rPr>
              <a:t>Ленточка (синяя)</a:t>
            </a:r>
          </a:p>
          <a:p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29" y="188640"/>
            <a:ext cx="1481225" cy="2013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508"/>
            <a:ext cx="2908747" cy="219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6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Инструктаж</a:t>
            </a:r>
            <a:endParaRPr lang="ru-RU" sz="60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8" r="22276"/>
          <a:stretch/>
        </p:blipFill>
        <p:spPr bwMode="auto">
          <a:xfrm>
            <a:off x="2621229" y="1556792"/>
            <a:ext cx="3658716" cy="498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6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628" y="1571612"/>
            <a:ext cx="228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1……</a:t>
            </a:r>
          </a:p>
          <a:p>
            <a:r>
              <a:rPr lang="ru-RU" sz="2000" dirty="0" smtClean="0"/>
              <a:t>2….</a:t>
            </a:r>
          </a:p>
          <a:p>
            <a:r>
              <a:rPr lang="ru-RU" sz="2000" dirty="0" smtClean="0"/>
              <a:t>3…..</a:t>
            </a:r>
          </a:p>
          <a:p>
            <a:r>
              <a:rPr lang="ru-RU" sz="2000" dirty="0" smtClean="0"/>
              <a:t>4…..</a:t>
            </a:r>
          </a:p>
          <a:p>
            <a:r>
              <a:rPr lang="ru-RU" sz="2000" dirty="0" smtClean="0"/>
              <a:t>5…..</a:t>
            </a:r>
          </a:p>
          <a:p>
            <a:r>
              <a:rPr lang="ru-RU" sz="2000" dirty="0" smtClean="0"/>
              <a:t>6…..</a:t>
            </a:r>
            <a:endParaRPr lang="ru-RU" sz="2000" dirty="0"/>
          </a:p>
        </p:txBody>
      </p:sp>
      <p:pic>
        <p:nvPicPr>
          <p:cNvPr id="4" name="Picture 3" descr="C:\Users\Верунчик\Pictures\страниц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286807" cy="63579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5918" y="857232"/>
            <a:ext cx="30003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/>
              <a:t>Выборы</a:t>
            </a:r>
            <a:endParaRPr lang="ru-RU" sz="4800" i="1" dirty="0"/>
          </a:p>
          <a:p>
            <a:r>
              <a:rPr lang="ru-RU" sz="2800" dirty="0" smtClean="0"/>
              <a:t>родительского</a:t>
            </a:r>
            <a:r>
              <a:rPr lang="ru-RU" sz="4800" dirty="0" smtClean="0"/>
              <a:t> </a:t>
            </a:r>
            <a:r>
              <a:rPr lang="ru-RU" sz="2800" dirty="0" smtClean="0"/>
              <a:t>комитета</a:t>
            </a:r>
            <a:endParaRPr lang="ru-RU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5143512"/>
            <a:ext cx="614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2</a:t>
            </a:r>
            <a:endParaRPr lang="ru-RU" sz="6600" dirty="0"/>
          </a:p>
        </p:txBody>
      </p:sp>
      <p:pic>
        <p:nvPicPr>
          <p:cNvPr id="29698" name="Picture 2" descr="C:\Users\Верунчик\Pictures\анимэшки\0_4c794_f41e50f5_S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421054"/>
            <a:ext cx="2357454" cy="2147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 сентября</a:t>
            </a:r>
            <a:endParaRPr lang="ru-RU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Начало в 8-30</a:t>
            </a:r>
          </a:p>
          <a:p>
            <a:r>
              <a:rPr lang="ru-RU" sz="4400" b="1" dirty="0" smtClean="0"/>
              <a:t>3 урока по 30 минут</a:t>
            </a:r>
          </a:p>
          <a:p>
            <a:pPr lvl="0"/>
            <a:r>
              <a:rPr lang="ru-RU" sz="4400" b="1" dirty="0" smtClean="0">
                <a:solidFill>
                  <a:prstClr val="black"/>
                </a:solidFill>
              </a:rPr>
              <a:t>В </a:t>
            </a:r>
            <a:r>
              <a:rPr lang="ru-RU" sz="4400" b="1" dirty="0">
                <a:solidFill>
                  <a:prstClr val="black"/>
                </a:solidFill>
              </a:rPr>
              <a:t>12-00– </a:t>
            </a:r>
            <a:r>
              <a:rPr lang="ru-RU" sz="4400" b="1" dirty="0" smtClean="0">
                <a:solidFill>
                  <a:prstClr val="black"/>
                </a:solidFill>
              </a:rPr>
              <a:t>обед </a:t>
            </a:r>
            <a:endParaRPr lang="ru-RU" sz="4400" b="1" dirty="0" smtClean="0"/>
          </a:p>
          <a:p>
            <a:r>
              <a:rPr lang="ru-RU" sz="4400" b="1" dirty="0" smtClean="0"/>
              <a:t>Окончание уроков – в 12-30</a:t>
            </a:r>
            <a:endParaRPr lang="ru-RU" sz="51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85" y="4546880"/>
            <a:ext cx="4021902" cy="2262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27806"/>
            <a:ext cx="2885155" cy="2163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75" y="404664"/>
            <a:ext cx="2028512" cy="2275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1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8"/>
            <a:ext cx="9144000" cy="66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Разное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600200"/>
            <a:ext cx="3528392" cy="4525963"/>
          </a:xfrm>
        </p:spPr>
        <p:txBody>
          <a:bodyPr/>
          <a:lstStyle/>
          <a:p>
            <a:r>
              <a:rPr lang="ru-RU" sz="4000" dirty="0" smtClean="0"/>
              <a:t>Посещение семей</a:t>
            </a:r>
          </a:p>
          <a:p>
            <a:r>
              <a:rPr lang="ru-RU" sz="4000" dirty="0" smtClean="0"/>
              <a:t>Заполнение анкеты</a:t>
            </a:r>
          </a:p>
          <a:p>
            <a:r>
              <a:rPr lang="ru-RU" sz="4000" dirty="0" smtClean="0"/>
              <a:t>Олимпиады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672408" cy="45259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Мониторинг</a:t>
            </a:r>
          </a:p>
          <a:p>
            <a:endParaRPr lang="ru-RU" sz="4000" dirty="0" smtClean="0"/>
          </a:p>
          <a:p>
            <a:r>
              <a:rPr lang="ru-RU" sz="4000" dirty="0" smtClean="0"/>
              <a:t>Горячее питание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600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3" y="194"/>
            <a:ext cx="91661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6840760" cy="5904656"/>
          </a:xfrm>
        </p:spPr>
        <p:txBody>
          <a:bodyPr>
            <a:normAutofit fontScale="62500" lnSpcReduction="20000"/>
          </a:bodyPr>
          <a:lstStyle/>
          <a:p>
            <a:r>
              <a:rPr lang="ru-RU" sz="4500" b="1" dirty="0">
                <a:latin typeface="PT Sans"/>
              </a:rPr>
              <a:t>Живите во имя своего ребенка, проявляйте к нему максимум внимания, переживайте за каждую неудачу малыша и радуйтесь даже самым маленьким его успехам. Будьте ему другом, тогда ребенок доверит вам самое сокровенное.</a:t>
            </a:r>
            <a:endParaRPr lang="ru-RU" sz="4500" dirty="0">
              <a:latin typeface="PT Sans"/>
            </a:endParaRPr>
          </a:p>
          <a:p>
            <a:r>
              <a:rPr lang="ru-RU" sz="4500" b="1" dirty="0">
                <a:latin typeface="PT Sans"/>
              </a:rPr>
              <a:t>Учитесь вместе с ребенком, объединяйтесь с ним против трудностей, станьте союзником, а не противником или сторонним наблюдателем школьной жизни первоклассника.</a:t>
            </a:r>
            <a:endParaRPr lang="ru-RU" sz="4500" dirty="0">
              <a:latin typeface="PT Sans"/>
            </a:endParaRPr>
          </a:p>
          <a:p>
            <a:r>
              <a:rPr lang="ru-RU" sz="4500" b="1" dirty="0">
                <a:latin typeface="PT Sans"/>
              </a:rPr>
              <a:t>Верьте в ребенка, верьте в учителя</a:t>
            </a:r>
            <a:r>
              <a:rPr lang="ru-RU" sz="4500" dirty="0">
                <a:latin typeface="PT Sans"/>
              </a:rPr>
              <a:t> 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7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ocuments\2 класс 2015-16\фото для оформ\DSC_02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r="25049"/>
          <a:stretch/>
        </p:blipFill>
        <p:spPr bwMode="auto">
          <a:xfrm>
            <a:off x="4860032" y="1870695"/>
            <a:ext cx="2940628" cy="275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Верунчик\Pictures\страниц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109" y="2913"/>
            <a:ext cx="9144000" cy="67148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00166" y="857233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Знакомство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740765" y="1643050"/>
            <a:ext cx="25003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Седова Ольга Михайловна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Учитель начальных классов </a:t>
            </a:r>
            <a:br>
              <a:rPr lang="ru-RU" sz="2400" dirty="0" smtClean="0"/>
            </a:br>
            <a:r>
              <a:rPr lang="ru-RU" sz="2400" dirty="0" smtClean="0"/>
              <a:t>Образование высшее педагогическое.</a:t>
            </a:r>
            <a:br>
              <a:rPr lang="ru-RU" sz="2400" dirty="0" smtClean="0"/>
            </a:br>
            <a:r>
              <a:rPr lang="ru-RU" sz="2400" dirty="0" smtClean="0"/>
              <a:t>Педагогический стаж  26 лет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000496" y="528638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1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Мои телефоны</a:t>
            </a:r>
            <a:endParaRPr lang="ru-RU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89292511043</a:t>
            </a:r>
          </a:p>
          <a:p>
            <a:r>
              <a:rPr lang="ru-RU" sz="4000" dirty="0" smtClean="0"/>
              <a:t>89822620038</a:t>
            </a:r>
          </a:p>
          <a:p>
            <a:r>
              <a:rPr lang="ru-RU" sz="4000" dirty="0" smtClean="0"/>
              <a:t>2-15-15</a:t>
            </a:r>
          </a:p>
          <a:p>
            <a:r>
              <a:rPr lang="ru-RU" sz="4000" dirty="0" err="1" smtClean="0"/>
              <a:t>Эл.почта</a:t>
            </a:r>
            <a:r>
              <a:rPr lang="ru-RU" sz="4000" dirty="0" smtClean="0"/>
              <a:t>: </a:t>
            </a:r>
            <a:r>
              <a:rPr lang="en-US" sz="4000" dirty="0" smtClean="0"/>
              <a:t>olga-sedova72@mail.ru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5245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Письмо первокласснику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0808"/>
            <a:ext cx="76200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8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Анкета для родителей</a:t>
            </a:r>
            <a:endParaRPr lang="ru-RU" sz="54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96043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1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b="1" i="1" cap="all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orbel"/>
              </a:rPr>
              <a:t>Особенности обучения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352928" cy="5400600"/>
          </a:xfrm>
        </p:spPr>
        <p:txBody>
          <a:bodyPr>
            <a:normAutofit/>
          </a:bodyPr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b="1" i="1" u="sng" dirty="0">
                <a:solidFill>
                  <a:srgbClr val="FF0000"/>
                </a:solidFill>
                <a:latin typeface="Corbel"/>
              </a:rPr>
              <a:t>Обучение в первом классе </a:t>
            </a:r>
            <a:r>
              <a:rPr lang="ru-RU" sz="3000" i="1" dirty="0">
                <a:solidFill>
                  <a:prstClr val="black"/>
                </a:solidFill>
                <a:latin typeface="Corbel"/>
              </a:rPr>
              <a:t>осуществляется с соблюдением следующих дополнительных требований:</a:t>
            </a:r>
            <a:endParaRPr lang="ru-RU" sz="3000" dirty="0">
              <a:solidFill>
                <a:prstClr val="black"/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i="1" dirty="0">
                <a:solidFill>
                  <a:prstClr val="black"/>
                </a:solidFill>
                <a:latin typeface="Corbel"/>
              </a:rPr>
              <a:t>- учебные занятия проводятся по 5-дневной учебной неделе и только в первую смену;</a:t>
            </a:r>
            <a:endParaRPr lang="ru-RU" sz="3000" dirty="0">
              <a:solidFill>
                <a:prstClr val="black"/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3000" i="1" dirty="0">
                <a:solidFill>
                  <a:prstClr val="black"/>
                </a:solidFill>
                <a:latin typeface="Corbel"/>
              </a:rPr>
              <a:t>- </a:t>
            </a:r>
            <a:r>
              <a:rPr lang="ru-RU" sz="3000" b="1" i="1" dirty="0">
                <a:solidFill>
                  <a:prstClr val="black"/>
                </a:solidFill>
                <a:latin typeface="Corbel"/>
              </a:rPr>
              <a:t>использование «ступенчатого» режима обучения в первом полугодии </a:t>
            </a:r>
            <a:r>
              <a:rPr lang="ru-RU" sz="3000" i="1" dirty="0">
                <a:solidFill>
                  <a:prstClr val="black"/>
                </a:solidFill>
                <a:latin typeface="Corbel"/>
              </a:rPr>
              <a:t>(первая неделя сентября -по 3 урока в день по 30 минут каждый, в сентябре-декабре – по 4 урока по 35 минут каждый; январь-май – по 4 урока по </a:t>
            </a:r>
            <a:r>
              <a:rPr lang="ru-RU" sz="3000" i="1" dirty="0" smtClean="0">
                <a:solidFill>
                  <a:prstClr val="black"/>
                </a:solidFill>
                <a:latin typeface="Corbel"/>
              </a:rPr>
              <a:t>40 </a:t>
            </a:r>
            <a:r>
              <a:rPr lang="ru-RU" sz="3000" i="1" dirty="0">
                <a:solidFill>
                  <a:prstClr val="black"/>
                </a:solidFill>
                <a:latin typeface="Corbel"/>
              </a:rPr>
              <a:t>минут каждый);</a:t>
            </a:r>
            <a:endParaRPr lang="ru-RU" sz="3000" dirty="0">
              <a:solidFill>
                <a:prstClr val="black"/>
              </a:solidFill>
              <a:latin typeface="Corbe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0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b="1" i="1" cap="all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orbel"/>
              </a:rPr>
              <a:t>Особенности обучения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09120"/>
          </a:xfrm>
        </p:spPr>
        <p:txBody>
          <a:bodyPr/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4000" i="1" dirty="0">
                <a:solidFill>
                  <a:prstClr val="black"/>
                </a:solidFill>
                <a:latin typeface="Corbel"/>
              </a:rPr>
              <a:t>- обучение проводится без балльного оценивания знаний учащихся и домашних заданий;</a:t>
            </a:r>
            <a:endParaRPr lang="ru-RU" sz="4000" dirty="0">
              <a:solidFill>
                <a:prstClr val="black"/>
              </a:solidFill>
              <a:latin typeface="Corbel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4000" i="1" dirty="0">
                <a:solidFill>
                  <a:prstClr val="black"/>
                </a:solidFill>
                <a:latin typeface="Corbel"/>
              </a:rPr>
              <a:t>- дополнительные недельные каникулы в середине третьей четверти при традиционном режиме обучения.</a:t>
            </a:r>
            <a:endParaRPr lang="ru-RU" sz="4000" dirty="0">
              <a:solidFill>
                <a:prstClr val="black"/>
              </a:solidFill>
              <a:latin typeface="Corbe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1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slidesharecdn.com/random-091126122448-phpapp01/95/slide-19-728.jpg?1259260933"/>
          <p:cNvPicPr>
            <a:picLocks noChangeAspect="1" noChangeArrowheads="1"/>
          </p:cNvPicPr>
          <p:nvPr/>
        </p:nvPicPr>
        <p:blipFill rotWithShape="1">
          <a:blip r:embed="rId2"/>
          <a:srcRect l="11136" t="-27303" b="27303"/>
          <a:stretch/>
        </p:blipFill>
        <p:spPr bwMode="auto">
          <a:xfrm>
            <a:off x="1171210" y="188640"/>
            <a:ext cx="7346757" cy="61653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3" y="188640"/>
            <a:ext cx="76771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3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704</Words>
  <Application>Microsoft Office PowerPoint</Application>
  <PresentationFormat>Экран (4:3)</PresentationFormat>
  <Paragraphs>144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Родительское собрание №1  </vt:lpstr>
      <vt:lpstr>Презентация PowerPoint</vt:lpstr>
      <vt:lpstr>Презентация PowerPoint</vt:lpstr>
      <vt:lpstr>Мои телефоны</vt:lpstr>
      <vt:lpstr>Письмо первокласснику</vt:lpstr>
      <vt:lpstr>Анкета для родителей</vt:lpstr>
      <vt:lpstr>Особенности обучения</vt:lpstr>
      <vt:lpstr>Особенности обучения</vt:lpstr>
      <vt:lpstr>Презентация PowerPoint</vt:lpstr>
      <vt:lpstr>Начало занятий</vt:lpstr>
      <vt:lpstr>Примерный набор принадлежностей для первоклассника </vt:lpstr>
      <vt:lpstr>Примерный набор принадлежностей для первоклассника </vt:lpstr>
      <vt:lpstr>Требования к школьной форме и деловому стилю одежды</vt:lpstr>
      <vt:lpstr>Особенности обучения</vt:lpstr>
      <vt:lpstr>Переломный момент в жизни ребенка</vt:lpstr>
      <vt:lpstr>В первые недели и месяцы обучения</vt:lpstr>
      <vt:lpstr>Понятие адаптации</vt:lpstr>
      <vt:lpstr>ЗАПОМНИТЕ !</vt:lpstr>
      <vt:lpstr>Презентация PowerPoint</vt:lpstr>
      <vt:lpstr>1 СЕНТЯБРЯ!</vt:lpstr>
      <vt:lpstr>Эврика</vt:lpstr>
      <vt:lpstr>Тетради</vt:lpstr>
      <vt:lpstr>1 СЕНТЯБРЯ!</vt:lpstr>
      <vt:lpstr>Инструктаж</vt:lpstr>
      <vt:lpstr>Презентация PowerPoint</vt:lpstr>
      <vt:lpstr>4 сентября</vt:lpstr>
      <vt:lpstr>Разное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Верунчик</dc:creator>
  <cp:lastModifiedBy>Ольга</cp:lastModifiedBy>
  <cp:revision>63</cp:revision>
  <dcterms:created xsi:type="dcterms:W3CDTF">2013-04-22T16:26:55Z</dcterms:created>
  <dcterms:modified xsi:type="dcterms:W3CDTF">2017-08-29T11:47:12Z</dcterms:modified>
</cp:coreProperties>
</file>