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8" r:id="rId2"/>
    <p:sldId id="256" r:id="rId3"/>
    <p:sldId id="280" r:id="rId4"/>
    <p:sldId id="266" r:id="rId5"/>
    <p:sldId id="281" r:id="rId6"/>
    <p:sldId id="282" r:id="rId7"/>
    <p:sldId id="283" r:id="rId8"/>
    <p:sldId id="284" r:id="rId9"/>
    <p:sldId id="285" r:id="rId10"/>
    <p:sldId id="277" r:id="rId11"/>
    <p:sldId id="260" r:id="rId12"/>
    <p:sldId id="257" r:id="rId13"/>
    <p:sldId id="261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00"/>
    <a:srgbClr val="00CC99"/>
    <a:srgbClr val="00FFCC"/>
    <a:srgbClr val="D60093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 autoAdjust="0"/>
    <p:restoredTop sz="94706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layout/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Востребованный прием среди учащихся 4 а класса 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«Вообрази картину и нарисуй»</c:v>
                </c:pt>
                <c:pt idx="1">
                  <c:v>«Пишите на бумаге»</c:v>
                </c:pt>
                <c:pt idx="2">
                  <c:v>"Мнемотехника"</c:v>
                </c:pt>
                <c:pt idx="3">
                  <c:v>"Интерактивный сервис LearnPoem"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shape val="cylinder"/>
        <c:axId val="72438144"/>
        <c:axId val="72439680"/>
        <c:axId val="0"/>
      </c:bar3DChart>
      <c:catAx>
        <c:axId val="72438144"/>
        <c:scaling>
          <c:orientation val="minMax"/>
        </c:scaling>
        <c:axPos val="b"/>
        <c:tickLblPos val="nextTo"/>
        <c:crossAx val="72439680"/>
        <c:crosses val="autoZero"/>
        <c:auto val="1"/>
        <c:lblAlgn val="ctr"/>
        <c:lblOffset val="100"/>
      </c:catAx>
      <c:valAx>
        <c:axId val="72439680"/>
        <c:scaling>
          <c:orientation val="minMax"/>
        </c:scaling>
        <c:axPos val="l"/>
        <c:majorGridlines/>
        <c:numFmt formatCode="General" sourceLinked="1"/>
        <c:tickLblPos val="nextTo"/>
        <c:crossAx val="72438144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0.38967</cdr:x>
      <cdr:y>0.7642</cdr:y>
    </cdr:from>
    <cdr:to>
      <cdr:x>0.65498</cdr:x>
      <cdr:y>0.86467</cdr:y>
    </cdr:to>
    <cdr:sp macro="" textlink="">
      <cdr:nvSpPr>
        <cdr:cNvPr id="2" name="Прямоугольник 1"/>
        <cdr:cNvSpPr/>
      </cdr:nvSpPr>
      <cdr:spPr>
        <a:xfrm xmlns:a="http://schemas.openxmlformats.org/drawingml/2006/main" rot="18992626">
          <a:off x="2749833" y="4381328"/>
          <a:ext cx="1872208" cy="576064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en-US" sz="20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LearnPoem</a:t>
          </a:r>
          <a:endParaRPr lang="ru-RU" sz="20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844DE4-8D41-40FF-A0AD-4FEC193AB4B1}" type="datetimeFigureOut">
              <a:rPr lang="ru-RU" smtClean="0"/>
              <a:pPr/>
              <a:t>05.12.2018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565235-DAF2-4BFC-9985-27F0BEA7ECE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074563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05.12.2018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infourok.ru/site/go?href=http%3A%2F%2Fbyfart.com%2Fru%2F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http://static.wixstatic.com/media/f02a2b_69507a63f8973fddef33b6ec11d40005.png_srz_965_645_85_22_0.50_1.20_0.00_png_sr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91625" cy="68580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1214414" y="3071811"/>
            <a:ext cx="7143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331640" y="3645024"/>
            <a:ext cx="727280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«Секреты </a:t>
            </a:r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быстрого запоминания, </a:t>
            </a:r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или </a:t>
            </a:r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как выучить стихотворение за пять минут».</a:t>
            </a:r>
            <a:endParaRPr lang="ru-RU" sz="3200" dirty="0">
              <a:solidFill>
                <a:schemeClr val="accent2">
                  <a:lumMod val="50000"/>
                </a:schemeClr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4338" name="Picture 2" descr="http://nachalo4ka.ru/wp-content/uploads/2014/05/veselyie-rebyata-shablon-prevyu-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2127"/>
            <a:ext cx="9144000" cy="6870128"/>
          </a:xfrm>
          <a:prstGeom prst="rect">
            <a:avLst/>
          </a:prstGeom>
          <a:noFill/>
        </p:spPr>
      </p:pic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214282" y="142852"/>
            <a:ext cx="871543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sz="1600" b="1" dirty="0" smtClean="0"/>
              <a:t>	</a:t>
            </a:r>
            <a:endParaRPr lang="ru-RU" sz="1600" dirty="0" smtClean="0"/>
          </a:p>
          <a:p>
            <a:pPr algn="just">
              <a:tabLst>
                <a:tab pos="536575" algn="l"/>
                <a:tab pos="898525" algn="l"/>
              </a:tabLst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4282" y="214290"/>
            <a:ext cx="86440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tabLst>
                <a:tab pos="450850" algn="l"/>
              </a:tabLst>
            </a:pPr>
            <a:endParaRPr lang="ru-RU" dirty="0" smtClean="0">
              <a:solidFill>
                <a:srgbClr val="0000FF"/>
              </a:solidFill>
            </a:endParaRPr>
          </a:p>
          <a:p>
            <a:endParaRPr lang="ru-RU" dirty="0"/>
          </a:p>
        </p:txBody>
      </p:sp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467544" y="168315"/>
            <a:ext cx="6642142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8.</a:t>
            </a:r>
            <a:r>
              <a:rPr kumimoji="0" lang="ru-RU" sz="3600" b="1" i="0" u="none" strike="noStrike" cap="none" normalizeH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«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Моя реклама»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Запись текста на диктофон, прослушивание. </a:t>
            </a:r>
            <a:endParaRPr kumimoji="0" lang="ru-RU" sz="24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467544" y="1726403"/>
            <a:ext cx="7920879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9.</a:t>
            </a:r>
            <a:r>
              <a:rPr kumimoji="0" lang="ru-RU" sz="3600" b="1" i="0" u="none" strike="noStrike" cap="none" normalizeH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« Я в игре».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http://nachalo4ka.ru/wp-content/uploads/2014/05/veselyie-rebyata-shablon-prevyu-2-600x455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44000" cy="6986612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357554" y="857232"/>
            <a:ext cx="52149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tabLst>
                <a:tab pos="531813" algn="l"/>
              </a:tabLst>
            </a:pPr>
            <a:r>
              <a:rPr lang="ru-RU" sz="1600" dirty="0" smtClean="0">
                <a:solidFill>
                  <a:srgbClr val="0000FF"/>
                </a:solidFill>
              </a:rPr>
              <a:t>.</a:t>
            </a:r>
            <a:endParaRPr lang="ru-RU" sz="1600" dirty="0">
              <a:solidFill>
                <a:srgbClr val="0000FF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411760" y="476672"/>
            <a:ext cx="581567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  <a:latin typeface="Monotype Corsiva" pitchFamily="66" charset="0"/>
              </a:rPr>
              <a:t>Приемы заучивания </a:t>
            </a:r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  <a:latin typeface="Monotype Corsiva" pitchFamily="66" charset="0"/>
              </a:rPr>
              <a:t>текстов </a:t>
            </a:r>
            <a:endParaRPr lang="ru-RU" sz="3200" b="1" dirty="0">
              <a:solidFill>
                <a:schemeClr val="accent2">
                  <a:lumMod val="75000"/>
                </a:schemeClr>
              </a:solidFill>
              <a:latin typeface="Monotype Corsiva" pitchFamily="66" charset="0"/>
            </a:endParaRPr>
          </a:p>
        </p:txBody>
      </p:sp>
      <p:graphicFrame>
        <p:nvGraphicFramePr>
          <p:cNvPr id="7" name="Диаграмма 6"/>
          <p:cNvGraphicFramePr/>
          <p:nvPr/>
        </p:nvGraphicFramePr>
        <p:xfrm>
          <a:off x="1907704" y="1124744"/>
          <a:ext cx="7056784" cy="57332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4338" name="Picture 2" descr="http://nachalo4ka.ru/wp-content/uploads/2014/05/veselyie-rebyata-shablon-prevyu-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2127"/>
            <a:ext cx="9144000" cy="6870128"/>
          </a:xfrm>
          <a:prstGeom prst="rect">
            <a:avLst/>
          </a:prstGeom>
          <a:noFill/>
        </p:spPr>
      </p:pic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0" y="2606079"/>
            <a:ext cx="658822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«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547664" y="1052736"/>
            <a:ext cx="6336704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5085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Одуванчик 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из снежинок</a:t>
            </a:r>
            <a:endParaRPr lang="ru-RU" sz="2800" dirty="0" smtClean="0">
              <a:latin typeface="Arial" pitchFamily="34" charset="0"/>
              <a:cs typeface="Arial" pitchFamily="34" charset="0"/>
            </a:endParaRPr>
          </a:p>
          <a:p>
            <a:pPr lvl="0" indent="45085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Поднесёт к губам Зима,</a:t>
            </a:r>
            <a:endParaRPr lang="ru-RU" sz="2800" dirty="0" smtClean="0">
              <a:latin typeface="Arial" pitchFamily="34" charset="0"/>
              <a:cs typeface="Arial" pitchFamily="34" charset="0"/>
            </a:endParaRPr>
          </a:p>
          <a:p>
            <a:pPr lvl="0" indent="45085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Только дунет – и пушинок</a:t>
            </a:r>
            <a:endParaRPr lang="ru-RU" sz="2800" dirty="0" smtClean="0">
              <a:latin typeface="Arial" pitchFamily="34" charset="0"/>
              <a:cs typeface="Arial" pitchFamily="34" charset="0"/>
            </a:endParaRPr>
          </a:p>
          <a:p>
            <a:pPr lvl="0" indent="45085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Разлетятся семена.</a:t>
            </a:r>
            <a:endParaRPr lang="ru-RU" sz="2800" dirty="0" smtClean="0">
              <a:latin typeface="Arial" pitchFamily="34" charset="0"/>
              <a:cs typeface="Arial" pitchFamily="34" charset="0"/>
            </a:endParaRPr>
          </a:p>
          <a:p>
            <a:pPr lvl="0" indent="45085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Одуванчик облетает,</a:t>
            </a:r>
            <a:endParaRPr lang="ru-RU" sz="2800" dirty="0" smtClean="0">
              <a:latin typeface="Arial" pitchFamily="34" charset="0"/>
              <a:cs typeface="Arial" pitchFamily="34" charset="0"/>
            </a:endParaRPr>
          </a:p>
          <a:p>
            <a:pPr lvl="0" indent="45085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В окнах теплится огонь,</a:t>
            </a:r>
            <a:endParaRPr lang="ru-RU" sz="2800" dirty="0" smtClean="0">
              <a:latin typeface="Arial" pitchFamily="34" charset="0"/>
              <a:cs typeface="Arial" pitchFamily="34" charset="0"/>
            </a:endParaRPr>
          </a:p>
          <a:p>
            <a:pPr lvl="0" indent="45085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Зимний вечер подставляет</a:t>
            </a:r>
            <a:endParaRPr lang="ru-RU" sz="2800" i="1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indent="45085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Белым звёздочкам ладонь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755576" y="188640"/>
            <a:ext cx="741682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50850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«Одуванчик </a:t>
            </a: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из снежинок»  </a:t>
            </a: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Татьяна Шорыгина </a:t>
            </a:r>
            <a:endParaRPr lang="ru-RU" sz="2400" b="1" dirty="0" smtClean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http://nachalo4ka.ru/wp-content/uploads/2014/05/veselyie-rebyata-shablon-prevyu-2-600x455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986612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627784" y="260648"/>
            <a:ext cx="6264696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tabLst>
                <a:tab pos="441325" algn="l"/>
              </a:tabLst>
            </a:pPr>
            <a:r>
              <a:rPr lang="ru-RU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 первых порах при заучивании стихов с детьми попробуйте использовать каждый из описанных 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приемов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 вы поймете, какой 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прием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помогает тому или иному ребенку легче запоминать стихотворные произведения. Возможно, вы будете пользоваться каким-то одним 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приемом 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или сочетать несколько. 	Главное помнить. Что встреча с поэзией должна приносить детям радость и удовлетворение от получения новых знаний, а процесс заучивания стихотворений должен проходить для них увлекательно, легко и результативно.</a:t>
            </a:r>
          </a:p>
          <a:p>
            <a:r>
              <a:rPr lang="ru-RU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http://nachalo4ka.ru/wp-content/uploads/2014/05/veselyie-rebyata-shablon-prevyu-2-600x455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44000" cy="6986612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3000364" y="500042"/>
            <a:ext cx="57864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tabLst>
                <a:tab pos="533400" algn="l"/>
              </a:tabLst>
            </a:pPr>
            <a:r>
              <a:rPr lang="ru-RU" sz="1600" dirty="0" smtClean="0">
                <a:solidFill>
                  <a:srgbClr val="0000FF"/>
                </a:solidFill>
                <a:latin typeface="Georgia" pitchFamily="18" charset="0"/>
              </a:rPr>
              <a:t>	 </a:t>
            </a:r>
          </a:p>
          <a:p>
            <a:pPr algn="just">
              <a:tabLst>
                <a:tab pos="533400" algn="l"/>
              </a:tabLst>
            </a:pPr>
            <a:endParaRPr lang="ru-RU" sz="1600" dirty="0">
              <a:solidFill>
                <a:srgbClr val="0000FF"/>
              </a:solidFill>
              <a:latin typeface="Georgia" pitchFamily="18" charset="0"/>
            </a:endParaRPr>
          </a:p>
        </p:txBody>
      </p:sp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2627784" y="971436"/>
            <a:ext cx="6264696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«Единственное сокровище человека – это его память. </a:t>
            </a:r>
          </a:p>
          <a:p>
            <a:pPr marL="0" marR="0" lvl="0" indent="45085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Лишь в ней – его богатство или бедность».</a:t>
            </a:r>
          </a:p>
          <a:p>
            <a:pPr marL="0" marR="0" lvl="0" indent="45085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marR="0" lvl="0" indent="45085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Адам Смит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4338" name="Picture 2" descr="http://nachalo4ka.ru/wp-content/uploads/2014/05/veselyie-rebyata-shablon-prevyu-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2127"/>
            <a:ext cx="9144000" cy="6870128"/>
          </a:xfrm>
          <a:prstGeom prst="rect">
            <a:avLst/>
          </a:prstGeom>
          <a:noFill/>
        </p:spPr>
      </p:pic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785786" y="2682925"/>
            <a:ext cx="7858180" cy="3539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tabLst>
                <a:tab pos="536575" algn="l"/>
                <a:tab pos="898525" algn="l"/>
              </a:tabLst>
            </a:pPr>
            <a:r>
              <a:rPr kumimoji="0" lang="ru-RU" sz="1700" b="0" i="0" u="none" strike="noStrike" cap="none" normalizeH="0" baseline="0" dirty="0" smtClean="0">
                <a:ln>
                  <a:noFill/>
                </a:ln>
                <a:solidFill>
                  <a:srgbClr val="4F647B"/>
                </a:solidFill>
                <a:effectLst/>
                <a:latin typeface="Trebuchet MS" pitchFamily="34" charset="0"/>
                <a:ea typeface="Times New Roman" pitchFamily="18" charset="0"/>
                <a:cs typeface="Arial" pitchFamily="34" charset="0"/>
              </a:rPr>
              <a:t>	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Georgia" panose="02040502050405020303" pitchFamily="18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28662" y="285728"/>
            <a:ext cx="72866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C00000"/>
                </a:solidFill>
                <a:latin typeface="Monotype Corsiva" pitchFamily="66" charset="0"/>
                <a:cs typeface="Times New Roman" pitchFamily="18" charset="0"/>
              </a:rPr>
              <a:t>Приемы заучивания текстов </a:t>
            </a:r>
            <a:endParaRPr lang="ru-RU" sz="3600" b="1" dirty="0">
              <a:solidFill>
                <a:srgbClr val="C00000"/>
              </a:solidFill>
              <a:latin typeface="Monotype Corsiva" pitchFamily="66" charset="0"/>
              <a:cs typeface="Times New Roman" pitchFamily="18" charset="0"/>
            </a:endParaRPr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323528" y="1109135"/>
            <a:ext cx="8640960" cy="38472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«Начало есть»</a:t>
            </a: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Вот север, …  …,</a:t>
            </a:r>
            <a:b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Дохнул, завыл — … … …</a:t>
            </a:r>
            <a:b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Идет волшебница …</a:t>
            </a:r>
            <a:b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Пришла, рассыпалась; …</a:t>
            </a:r>
            <a:b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Повисла на … …</a:t>
            </a:r>
            <a:b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Легла волнистыми …</a:t>
            </a:r>
            <a:b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Среди полей, … …;</a:t>
            </a:r>
            <a:b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Брега с недвижною …</a:t>
            </a:r>
            <a:b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Сравняла пухлой … ;</a:t>
            </a:r>
            <a:b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Блеснул мороз. … … …</a:t>
            </a:r>
            <a:b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Проказам … ….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4338" name="Picture 2" descr="http://nachalo4ka.ru/wp-content/uploads/2014/05/veselyie-rebyata-shablon-prevyu-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2127"/>
            <a:ext cx="9144000" cy="6870128"/>
          </a:xfrm>
          <a:prstGeom prst="rect">
            <a:avLst/>
          </a:prstGeom>
          <a:noFill/>
        </p:spPr>
      </p:pic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785786" y="2682925"/>
            <a:ext cx="7858180" cy="3539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tabLst>
                <a:tab pos="536575" algn="l"/>
                <a:tab pos="898525" algn="l"/>
              </a:tabLst>
            </a:pPr>
            <a:r>
              <a:rPr kumimoji="0" lang="ru-RU" sz="1700" b="0" i="0" u="none" strike="noStrike" cap="none" normalizeH="0" baseline="0" dirty="0" smtClean="0">
                <a:ln>
                  <a:noFill/>
                </a:ln>
                <a:solidFill>
                  <a:srgbClr val="4F647B"/>
                </a:solidFill>
                <a:effectLst/>
                <a:latin typeface="Trebuchet MS" pitchFamily="34" charset="0"/>
                <a:ea typeface="Times New Roman" pitchFamily="18" charset="0"/>
                <a:cs typeface="Arial" pitchFamily="34" charset="0"/>
              </a:rPr>
              <a:t>	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Georgia" panose="02040502050405020303" pitchFamily="18" charset="0"/>
              <a:cs typeface="Arial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11560" y="260648"/>
            <a:ext cx="6445034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«Вообрази картину и нарисуй</a:t>
            </a: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».</a:t>
            </a:r>
          </a:p>
          <a:p>
            <a:endParaRPr lang="ru-RU" sz="32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67544" y="1556792"/>
            <a:ext cx="816287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3.  </a:t>
            </a: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«Пишите на бумаге» или « Мое письмо»</a:t>
            </a:r>
            <a:endParaRPr lang="ru-RU" sz="3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3203848" y="4007767"/>
            <a:ext cx="68961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4338" name="Picture 2" descr="http://nachalo4ka.ru/wp-content/uploads/2014/05/veselyie-rebyata-shablon-prevyu-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2127"/>
            <a:ext cx="9144000" cy="6870128"/>
          </a:xfrm>
          <a:prstGeom prst="rect">
            <a:avLst/>
          </a:prstGeom>
          <a:noFill/>
        </p:spPr>
      </p:pic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785786" y="2682925"/>
            <a:ext cx="7858180" cy="3539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tabLst>
                <a:tab pos="536575" algn="l"/>
                <a:tab pos="898525" algn="l"/>
              </a:tabLst>
            </a:pPr>
            <a:r>
              <a:rPr kumimoji="0" lang="ru-RU" sz="1700" b="0" i="0" u="none" strike="noStrike" cap="none" normalizeH="0" baseline="0" dirty="0" smtClean="0">
                <a:ln>
                  <a:noFill/>
                </a:ln>
                <a:solidFill>
                  <a:srgbClr val="4F647B"/>
                </a:solidFill>
                <a:effectLst/>
                <a:latin typeface="Trebuchet MS" pitchFamily="34" charset="0"/>
                <a:ea typeface="Times New Roman" pitchFamily="18" charset="0"/>
                <a:cs typeface="Arial" pitchFamily="34" charset="0"/>
              </a:rPr>
              <a:t>	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Georgia" panose="02040502050405020303" pitchFamily="18" charset="0"/>
              <a:cs typeface="Arial" pitchFamily="34" charset="0"/>
            </a:endParaRPr>
          </a:p>
        </p:txBody>
      </p:sp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251520" y="188640"/>
            <a:ext cx="8712968" cy="22159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4.</a:t>
            </a:r>
            <a:r>
              <a:rPr kumimoji="0" lang="ru-RU" sz="2400" b="1" i="0" u="none" strike="noStrike" cap="none" normalizeH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«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Мнемотехника»</a:t>
            </a:r>
          </a:p>
          <a:p>
            <a:pPr indent="450850"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Мнемотехника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- (от греч. </a:t>
            </a:r>
            <a:r>
              <a:rPr lang="ru-RU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mnemonikon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– искусство запоминания)- система специальных приемов, служащих для облегчения запоминания, сохранения и воспроизведения информации.</a:t>
            </a:r>
          </a:p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3" name="Рисунок 12" descr="hello_html_m4e421614.png"/>
          <p:cNvPicPr/>
          <p:nvPr/>
        </p:nvPicPr>
        <p:blipFill>
          <a:blip r:embed="rId3" cstate="print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323528" y="2132856"/>
            <a:ext cx="2952328" cy="3312368"/>
          </a:xfrm>
          <a:prstGeom prst="rect">
            <a:avLst/>
          </a:prstGeom>
          <a:noFill/>
          <a:ln>
            <a:noFill/>
          </a:ln>
        </p:spPr>
      </p:pic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3779912" y="2141855"/>
            <a:ext cx="4194353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Космонавт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темном небе звезды светят,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Космонавт летит в ракете.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День летит и ночь летит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 на землю вниз глядит.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Видит сверху он поля,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Реки, горы и моря.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Видит он весь шар земной,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Шар земной – наш дом   родной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4338" name="Picture 2" descr="http://nachalo4ka.ru/wp-content/uploads/2014/05/veselyie-rebyata-shablon-prevyu-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2127"/>
            <a:ext cx="9144000" cy="6870128"/>
          </a:xfrm>
          <a:prstGeom prst="rect">
            <a:avLst/>
          </a:prstGeom>
          <a:noFill/>
        </p:spPr>
      </p:pic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785786" y="2682925"/>
            <a:ext cx="7858180" cy="3539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tabLst>
                <a:tab pos="536575" algn="l"/>
                <a:tab pos="898525" algn="l"/>
              </a:tabLst>
            </a:pPr>
            <a:r>
              <a:rPr kumimoji="0" lang="ru-RU" sz="1700" b="0" i="0" u="none" strike="noStrike" cap="none" normalizeH="0" baseline="0" dirty="0" smtClean="0">
                <a:ln>
                  <a:noFill/>
                </a:ln>
                <a:solidFill>
                  <a:srgbClr val="4F647B"/>
                </a:solidFill>
                <a:effectLst/>
                <a:latin typeface="Trebuchet MS" pitchFamily="34" charset="0"/>
                <a:ea typeface="Times New Roman" pitchFamily="18" charset="0"/>
                <a:cs typeface="Arial" pitchFamily="34" charset="0"/>
              </a:rPr>
              <a:t>	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Georgia" panose="02040502050405020303" pitchFamily="18" charset="0"/>
              <a:cs typeface="Arial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79512" y="260648"/>
            <a:ext cx="8964488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</a:rPr>
              <a:t>5. Интерактивный </a:t>
            </a:r>
            <a:r>
              <a:rPr lang="ru-RU" sz="3200" b="1" dirty="0" smtClean="0">
                <a:solidFill>
                  <a:srgbClr val="002060"/>
                </a:solidFill>
              </a:rPr>
              <a:t>сервис </a:t>
            </a:r>
            <a:r>
              <a:rPr lang="ru-RU" sz="3200" b="1" dirty="0" err="1" smtClean="0">
                <a:solidFill>
                  <a:srgbClr val="002060"/>
                </a:solidFill>
                <a:hlinkClick r:id="rId3"/>
              </a:rPr>
              <a:t>byfart.com</a:t>
            </a:r>
            <a:r>
              <a:rPr lang="ru-RU" sz="3200" b="1" dirty="0" smtClean="0">
                <a:solidFill>
                  <a:srgbClr val="002060"/>
                </a:solidFill>
              </a:rPr>
              <a:t> и сервис </a:t>
            </a:r>
            <a:r>
              <a:rPr lang="ru-RU" sz="3200" b="1" dirty="0" err="1" smtClean="0">
                <a:solidFill>
                  <a:srgbClr val="002060"/>
                </a:solidFill>
              </a:rPr>
              <a:t>LearnPoem</a:t>
            </a:r>
            <a:r>
              <a:rPr lang="ru-RU" sz="3200" b="1" dirty="0" smtClean="0">
                <a:solidFill>
                  <a:srgbClr val="002060"/>
                </a:solidFill>
              </a:rPr>
              <a:t> – самые популярные среди детей.</a:t>
            </a:r>
            <a:endParaRPr lang="ru-RU" sz="3200" dirty="0" smtClean="0">
              <a:solidFill>
                <a:srgbClr val="002060"/>
              </a:solidFill>
            </a:endParaRPr>
          </a:p>
          <a:p>
            <a:endParaRPr lang="ru-RU" sz="32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3203848" y="4007767"/>
            <a:ext cx="68961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2769" name="Rectangle 1"/>
          <p:cNvSpPr>
            <a:spLocks noChangeArrowheads="1"/>
          </p:cNvSpPr>
          <p:nvPr/>
        </p:nvSpPr>
        <p:spPr bwMode="auto">
          <a:xfrm>
            <a:off x="323528" y="1403556"/>
            <a:ext cx="8424936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В Приложения в </a:t>
            </a:r>
            <a:r>
              <a:rPr kumimoji="0" lang="ru-RU" sz="2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Google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Play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– Учить Стихи есть сервис </a:t>
            </a:r>
            <a:r>
              <a:rPr kumimoji="0" lang="ru-RU" sz="2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LearnPoem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– это приложение, которое позволяет быстро и эффективно заучивать любые стихотворения наизусть. Основная идея приложения научить вас запоминать ключевые моменты текста постепенно, скрывая случайные части стихотворений.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2770" name="Picture 2" descr="C:\Users\User\Desktop\screen-1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2708920"/>
            <a:ext cx="3142998" cy="2808312"/>
          </a:xfrm>
          <a:prstGeom prst="rect">
            <a:avLst/>
          </a:prstGeom>
          <a:noFill/>
        </p:spPr>
      </p:pic>
      <p:pic>
        <p:nvPicPr>
          <p:cNvPr id="32771" name="Picture 3" descr="C:\Users\User\Desktop\unnamed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491880" y="2708920"/>
            <a:ext cx="2520280" cy="2808312"/>
          </a:xfrm>
          <a:prstGeom prst="rect">
            <a:avLst/>
          </a:prstGeom>
          <a:noFill/>
        </p:spPr>
      </p:pic>
      <p:pic>
        <p:nvPicPr>
          <p:cNvPr id="32772" name="Picture 4" descr="C:\Users\User\Desktop\1484319978-81683-74238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228184" y="2708920"/>
            <a:ext cx="2592288" cy="27363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4338" name="Picture 2" descr="http://nachalo4ka.ru/wp-content/uploads/2014/05/veselyie-rebyata-shablon-prevyu-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2127"/>
            <a:ext cx="9144000" cy="6870128"/>
          </a:xfrm>
          <a:prstGeom prst="rect">
            <a:avLst/>
          </a:prstGeom>
          <a:noFill/>
        </p:spPr>
      </p:pic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785786" y="2682925"/>
            <a:ext cx="7858180" cy="3539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tabLst>
                <a:tab pos="536575" algn="l"/>
                <a:tab pos="898525" algn="l"/>
              </a:tabLst>
            </a:pPr>
            <a:r>
              <a:rPr kumimoji="0" lang="ru-RU" sz="1700" b="0" i="0" u="none" strike="noStrike" cap="none" normalizeH="0" baseline="0" dirty="0" smtClean="0">
                <a:ln>
                  <a:noFill/>
                </a:ln>
                <a:solidFill>
                  <a:srgbClr val="4F647B"/>
                </a:solidFill>
                <a:effectLst/>
                <a:latin typeface="Trebuchet MS" pitchFamily="34" charset="0"/>
                <a:ea typeface="Times New Roman" pitchFamily="18" charset="0"/>
                <a:cs typeface="Arial" pitchFamily="34" charset="0"/>
              </a:rPr>
              <a:t>	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Georgia" panose="02040502050405020303" pitchFamily="18" charset="0"/>
              <a:cs typeface="Arial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11560" y="260648"/>
            <a:ext cx="184731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ru-RU" sz="32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3203848" y="4007767"/>
            <a:ext cx="68961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4817" name="Rectangle 1"/>
          <p:cNvSpPr>
            <a:spLocks noChangeArrowheads="1"/>
          </p:cNvSpPr>
          <p:nvPr/>
        </p:nvSpPr>
        <p:spPr bwMode="auto">
          <a:xfrm>
            <a:off x="0" y="147990"/>
            <a:ext cx="9144000" cy="46474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6. «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Перевёртыши» 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Переворачиваем книгу и читаем стихотворение «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верхногами</a:t>
            </a:r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» .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Или…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Читаем стихотворение не слева направо, а справа налево и с выражением, чтобы понятно было, что это- стихотворение.</a:t>
            </a: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Тов</a:t>
            </a:r>
            <a:r>
              <a:rPr kumimoji="0" lang="ru-RU" sz="4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40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ревес</a:t>
            </a:r>
            <a:r>
              <a:rPr kumimoji="0" lang="ru-RU" sz="4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40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ичут</a:t>
            </a:r>
            <a:r>
              <a:rPr kumimoji="0" lang="ru-RU" sz="4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40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яяноган</a:t>
            </a:r>
            <a:r>
              <a:rPr kumimoji="0" lang="ru-RU" sz="4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</a:t>
            </a:r>
            <a:br>
              <a:rPr kumimoji="0" lang="ru-RU" sz="4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40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Лунход</a:t>
            </a:r>
            <a:r>
              <a:rPr kumimoji="0" lang="ru-RU" sz="4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40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лываз</a:t>
            </a:r>
            <a:r>
              <a:rPr kumimoji="0" lang="ru-RU" sz="4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- и </a:t>
            </a:r>
            <a:r>
              <a:rPr kumimoji="0" lang="ru-RU" sz="40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тов</a:t>
            </a:r>
            <a:r>
              <a:rPr kumimoji="0" lang="ru-RU" sz="4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40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амас</a:t>
            </a:r>
            <a:r>
              <a:rPr kumimoji="0" lang="ru-RU" sz="4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ru-RU" sz="4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40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Теди</a:t>
            </a:r>
            <a:r>
              <a:rPr kumimoji="0" lang="ru-RU" sz="4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40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ацинбешлов</a:t>
            </a:r>
            <a:r>
              <a:rPr kumimoji="0" lang="ru-RU" sz="4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40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амиз</a:t>
            </a:r>
            <a:r>
              <a:rPr kumimoji="0" lang="ru-RU" sz="4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4338" name="Picture 2" descr="http://nachalo4ka.ru/wp-content/uploads/2014/05/veselyie-rebyata-shablon-prevyu-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2127"/>
            <a:ext cx="9144000" cy="6870128"/>
          </a:xfrm>
          <a:prstGeom prst="rect">
            <a:avLst/>
          </a:prstGeom>
          <a:noFill/>
        </p:spPr>
      </p:pic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785786" y="2682925"/>
            <a:ext cx="7858180" cy="3539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tabLst>
                <a:tab pos="536575" algn="l"/>
                <a:tab pos="898525" algn="l"/>
              </a:tabLst>
            </a:pPr>
            <a:r>
              <a:rPr kumimoji="0" lang="ru-RU" sz="1700" b="0" i="0" u="none" strike="noStrike" cap="none" normalizeH="0" baseline="0" dirty="0" smtClean="0">
                <a:ln>
                  <a:noFill/>
                </a:ln>
                <a:solidFill>
                  <a:srgbClr val="4F647B"/>
                </a:solidFill>
                <a:effectLst/>
                <a:latin typeface="Trebuchet MS" pitchFamily="34" charset="0"/>
                <a:ea typeface="Times New Roman" pitchFamily="18" charset="0"/>
                <a:cs typeface="Arial" pitchFamily="34" charset="0"/>
              </a:rPr>
              <a:t>	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Georgia" panose="02040502050405020303" pitchFamily="18" charset="0"/>
              <a:cs typeface="Arial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11560" y="260648"/>
            <a:ext cx="184731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ru-RU" sz="32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3203848" y="4007767"/>
            <a:ext cx="68961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4817" name="Rectangle 1"/>
          <p:cNvSpPr>
            <a:spLocks noChangeArrowheads="1"/>
          </p:cNvSpPr>
          <p:nvPr/>
        </p:nvSpPr>
        <p:spPr bwMode="auto">
          <a:xfrm>
            <a:off x="0" y="0"/>
            <a:ext cx="91440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Или…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Читаем стихотворение не слева направо, а справа налево и с выражением, чтобы понятно было, что это- стихотворение.</a:t>
            </a: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195736" y="1412776"/>
            <a:ext cx="4572000" cy="378565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Мы рады и. Мороз блеснул;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Пеленою пухлой сравняла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Рекою недвижною с брега;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Холмов вокруг, среди полей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Коврами волнистыми легла;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Дубов суках на повисла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Клоками; рассыпалась, пришла.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Зима волшебница идёт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Сама вот и - завыл, дохнул,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Нагоняя тучи, север вот.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4338" name="Picture 2" descr="http://nachalo4ka.ru/wp-content/uploads/2014/05/veselyie-rebyata-shablon-prevyu-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2127"/>
            <a:ext cx="9144000" cy="6870128"/>
          </a:xfrm>
          <a:prstGeom prst="rect">
            <a:avLst/>
          </a:prstGeom>
          <a:noFill/>
        </p:spPr>
      </p:pic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785786" y="2682925"/>
            <a:ext cx="7858180" cy="3539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tabLst>
                <a:tab pos="536575" algn="l"/>
                <a:tab pos="898525" algn="l"/>
              </a:tabLst>
            </a:pPr>
            <a:r>
              <a:rPr kumimoji="0" lang="ru-RU" sz="1700" b="0" i="0" u="none" strike="noStrike" cap="none" normalizeH="0" baseline="0" dirty="0" smtClean="0">
                <a:ln>
                  <a:noFill/>
                </a:ln>
                <a:solidFill>
                  <a:srgbClr val="4F647B"/>
                </a:solidFill>
                <a:effectLst/>
                <a:latin typeface="Trebuchet MS" pitchFamily="34" charset="0"/>
                <a:ea typeface="Times New Roman" pitchFamily="18" charset="0"/>
                <a:cs typeface="Arial" pitchFamily="34" charset="0"/>
              </a:rPr>
              <a:t>	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Georgia" panose="02040502050405020303" pitchFamily="18" charset="0"/>
              <a:cs typeface="Arial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11560" y="260648"/>
            <a:ext cx="184731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ru-RU" sz="32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3203848" y="4007767"/>
            <a:ext cx="68961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5841" name="Rectangle 1"/>
          <p:cNvSpPr>
            <a:spLocks noChangeArrowheads="1"/>
          </p:cNvSpPr>
          <p:nvPr/>
        </p:nvSpPr>
        <p:spPr bwMode="auto">
          <a:xfrm>
            <a:off x="0" y="-59211"/>
            <a:ext cx="9134104" cy="5288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7.</a:t>
            </a:r>
            <a:r>
              <a:rPr kumimoji="0" lang="ru-RU" sz="3200" b="1" i="0" u="none" strike="noStrike" cap="none" normalizeH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«а» упала, «б» пропала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стихотворении в каждом слове остаются первая и последняя буквы. Вместо остальных букв ставятся точки. </a:t>
            </a:r>
            <a:endParaRPr kumimoji="0" lang="ru-RU" sz="20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В.т с…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т..и н…..я,</a:t>
            </a:r>
            <a:b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Д….л,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…л — и в.т с..а</a:t>
            </a:r>
            <a:b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И..т в……..а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..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b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П….а, р………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ь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; к…..и</a:t>
            </a:r>
            <a:b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П…..а на с…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д…в;</a:t>
            </a:r>
            <a:b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Л…а в……..и к…..и</a:t>
            </a:r>
            <a:b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С…и п…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й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в….г х….в;</a:t>
            </a:r>
            <a:b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Б…а с н…….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ю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р…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ю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С……а п….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й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п…..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ю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;</a:t>
            </a:r>
            <a:b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Б…..л м…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И р..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ы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мы</a:t>
            </a:r>
            <a:b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П……м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…..и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..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ы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1073</TotalTime>
  <Words>378</Words>
  <Application>Microsoft Office PowerPoint</Application>
  <PresentationFormat>Экран (4:3)</PresentationFormat>
  <Paragraphs>70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Альбина</dc:creator>
  <cp:lastModifiedBy>User</cp:lastModifiedBy>
  <cp:revision>101</cp:revision>
  <dcterms:created xsi:type="dcterms:W3CDTF">2016-05-01T13:29:03Z</dcterms:created>
  <dcterms:modified xsi:type="dcterms:W3CDTF">2018-12-04T20:49:01Z</dcterms:modified>
</cp:coreProperties>
</file>