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3" r:id="rId4"/>
    <p:sldId id="264" r:id="rId5"/>
    <p:sldId id="267" r:id="rId6"/>
    <p:sldId id="275" r:id="rId7"/>
    <p:sldId id="278" r:id="rId8"/>
    <p:sldId id="280" r:id="rId9"/>
    <p:sldId id="281" r:id="rId10"/>
    <p:sldId id="282" r:id="rId11"/>
    <p:sldId id="283" r:id="rId12"/>
    <p:sldId id="284" r:id="rId13"/>
    <p:sldId id="285" r:id="rId14"/>
    <p:sldId id="27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1" d="100"/>
          <a:sy n="71" d="100"/>
        </p:scale>
        <p:origin x="-1356"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30.10.2018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7000" r="-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30.10.2018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7000" r="-7000"/>
          </a:stretch>
        </a:blipFill>
        <a:effectLst/>
      </p:bgPr>
    </p:bg>
    <p:spTree>
      <p:nvGrpSpPr>
        <p:cNvPr id="1" name=""/>
        <p:cNvGrpSpPr/>
        <p:nvPr/>
      </p:nvGrpSpPr>
      <p:grpSpPr>
        <a:xfrm>
          <a:off x="0" y="0"/>
          <a:ext cx="0" cy="0"/>
          <a:chOff x="0" y="0"/>
          <a:chExt cx="0" cy="0"/>
        </a:xfrm>
      </p:grpSpPr>
      <p:pic>
        <p:nvPicPr>
          <p:cNvPr id="2253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404664"/>
            <a:ext cx="8964488" cy="5040561"/>
          </a:xfrm>
          <a:prstGeom prst="rect">
            <a:avLst/>
          </a:prstGeom>
          <a:noFill/>
          <a:ln>
            <a:noFill/>
          </a:ln>
          <a:effectLst/>
        </p:spPr>
      </p:pic>
      <p:sp>
        <p:nvSpPr>
          <p:cNvPr id="6" name="Выноска-облако 5"/>
          <p:cNvSpPr/>
          <p:nvPr/>
        </p:nvSpPr>
        <p:spPr>
          <a:xfrm>
            <a:off x="-10573" y="497145"/>
            <a:ext cx="8964488" cy="2198661"/>
          </a:xfrm>
          <a:prstGeom prst="cloudCallout">
            <a:avLst>
              <a:gd name="adj1" fmla="val 41825"/>
              <a:gd name="adj2" fmla="val 208899"/>
            </a:avLst>
          </a:prstGeom>
          <a:blipFill dpi="0" rotWithShape="1">
            <a:blip r:embed="rId4">
              <a:alphaModFix amt="69000"/>
            </a:blip>
            <a:srcRect/>
            <a:tile tx="0" ty="0" sx="100000" sy="100000" flip="none" algn="tl"/>
          </a:blipFill>
          <a:ln>
            <a:solidFill>
              <a:schemeClr val="tx1">
                <a:lumMod val="95000"/>
                <a:lumOff val="5000"/>
              </a:schemeClr>
            </a:solid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596044" y="642919"/>
            <a:ext cx="8547956" cy="2068896"/>
          </a:xfrm>
        </p:spPr>
        <p:txBody>
          <a:bodyPr>
            <a:normAutofit/>
          </a:bodyPr>
          <a:lstStyle/>
          <a:p>
            <a:endParaRPr lang="ru-RU" sz="3200" dirty="0">
              <a:effectLst>
                <a:outerShdw blurRad="38100" dist="38100" dir="2700000" algn="tl">
                  <a:srgbClr val="000000">
                    <a:alpha val="43137"/>
                  </a:srgbClr>
                </a:outerShdw>
              </a:effectLst>
              <a:latin typeface="Arial Black" pitchFamily="34" charset="0"/>
            </a:endParaRPr>
          </a:p>
        </p:txBody>
      </p:sp>
      <p:sp>
        <p:nvSpPr>
          <p:cNvPr id="4" name="Прямоугольник 3"/>
          <p:cNvSpPr/>
          <p:nvPr/>
        </p:nvSpPr>
        <p:spPr>
          <a:xfrm>
            <a:off x="759395" y="888590"/>
            <a:ext cx="10780515" cy="1323439"/>
          </a:xfrm>
          <a:prstGeom prst="rect">
            <a:avLst/>
          </a:prstGeom>
        </p:spPr>
        <p:txBody>
          <a:bodyPr wrap="square">
            <a:spAutoFit/>
          </a:bodyPr>
          <a:lstStyle/>
          <a:p>
            <a:r>
              <a:rPr lang="ru-RU" sz="4000" b="1" dirty="0" smtClean="0">
                <a:effectLst>
                  <a:outerShdw blurRad="38100" dist="38100" dir="2700000" algn="tl">
                    <a:srgbClr val="000000">
                      <a:alpha val="43137"/>
                    </a:srgbClr>
                  </a:outerShdw>
                </a:effectLst>
                <a:latin typeface="Arial Black" pitchFamily="34" charset="0"/>
              </a:rPr>
              <a:t>      Как предупредить </a:t>
            </a:r>
          </a:p>
          <a:p>
            <a:r>
              <a:rPr lang="ru-RU" sz="4000" b="1" dirty="0" smtClean="0">
                <a:effectLst>
                  <a:outerShdw blurRad="38100" dist="38100" dir="2700000" algn="tl">
                    <a:srgbClr val="000000">
                      <a:alpha val="43137"/>
                    </a:srgbClr>
                  </a:outerShdw>
                </a:effectLst>
                <a:latin typeface="Arial Black" pitchFamily="34" charset="0"/>
              </a:rPr>
              <a:t>        неуспеваемость?</a:t>
            </a:r>
            <a:r>
              <a:rPr lang="ru-RU" sz="4000" b="1" dirty="0" smtClean="0">
                <a:latin typeface="Arial Black" pitchFamily="34" charset="0"/>
              </a:rPr>
              <a:t> </a:t>
            </a:r>
            <a:endParaRPr lang="ru-RU" sz="4000" dirty="0">
              <a:latin typeface="Arial Black" pitchFamily="34" charset="0"/>
            </a:endParaRPr>
          </a:p>
        </p:txBody>
      </p:sp>
      <p:pic>
        <p:nvPicPr>
          <p:cNvPr id="22530" name="Picture 2"/>
          <p:cNvPicPr>
            <a:picLocks noChangeAspect="1" noChangeArrowheads="1"/>
          </p:cNvPicPr>
          <p:nvPr/>
        </p:nvPicPr>
        <p:blipFill>
          <a:blip r:embed="rId5">
            <a:extLst>
              <a:ext uri="{BEBA8EAE-BF5A-486C-A8C5-ECC9F3942E4B}">
                <a14:imgProps xmlns="" xmlns:a14="http://schemas.microsoft.com/office/drawing/2010/main">
                  <a14:imgLayer r:embed="rId6">
                    <a14:imgEffect>
                      <a14:brightnessContrast bright="-20000" contrast="40000"/>
                    </a14:imgEffect>
                  </a14:imgLayer>
                </a14:imgProps>
              </a:ext>
              <a:ext uri="{28A0092B-C50C-407E-A947-70E740481C1C}">
                <a14:useLocalDpi xmlns="" xmlns:a14="http://schemas.microsoft.com/office/drawing/2010/main" val="0"/>
              </a:ext>
            </a:extLst>
          </a:blip>
          <a:srcRect/>
          <a:stretch>
            <a:fillRect/>
          </a:stretch>
        </p:blipFill>
        <p:spPr bwMode="auto">
          <a:xfrm>
            <a:off x="744587" y="2318657"/>
            <a:ext cx="7992887" cy="45667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17420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 xmlns:p14="http://schemas.microsoft.com/office/powerpoint/2010/main" val="539981523"/>
              </p:ext>
            </p:extLst>
          </p:nvPr>
        </p:nvGraphicFramePr>
        <p:xfrm>
          <a:off x="0" y="357166"/>
          <a:ext cx="9144000" cy="6147112"/>
        </p:xfrm>
        <a:graphic>
          <a:graphicData uri="http://schemas.openxmlformats.org/drawingml/2006/table">
            <a:tbl>
              <a:tblPr firstRow="1" bandRow="1">
                <a:tableStyleId>{21E4AEA4-8DFA-4A89-87EB-49C32662AFE0}</a:tableStyleId>
              </a:tblPr>
              <a:tblGrid>
                <a:gridCol w="3516593">
                  <a:extLst>
                    <a:ext uri="{9D8B030D-6E8A-4147-A177-3AD203B41FA5}">
                      <a16:colId xmlns="" xmlns:a16="http://schemas.microsoft.com/office/drawing/2014/main" val="1884211455"/>
                    </a:ext>
                  </a:extLst>
                </a:gridCol>
                <a:gridCol w="5627407">
                  <a:extLst>
                    <a:ext uri="{9D8B030D-6E8A-4147-A177-3AD203B41FA5}">
                      <a16:colId xmlns="" xmlns:a16="http://schemas.microsoft.com/office/drawing/2014/main" val="1044992533"/>
                    </a:ext>
                  </a:extLst>
                </a:gridCol>
              </a:tblGrid>
              <a:tr h="569272">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Этап урока</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Действия</a:t>
                      </a:r>
                      <a:r>
                        <a:rPr lang="ru-RU" sz="2400" baseline="0" dirty="0" smtClean="0">
                          <a:solidFill>
                            <a:schemeClr val="tx1"/>
                          </a:solidFill>
                          <a:latin typeface="Times New Roman" panose="02020603050405020304" pitchFamily="18" charset="0"/>
                          <a:cs typeface="Times New Roman" panose="02020603050405020304" pitchFamily="18" charset="0"/>
                        </a:rPr>
                        <a:t> педагога </a:t>
                      </a:r>
                      <a:endParaRPr lang="ru-RU"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02670050"/>
                  </a:ext>
                </a:extLst>
              </a:tr>
              <a:tr h="4288512">
                <a:tc>
                  <a:txBody>
                    <a:bodyPr/>
                    <a:lstStyle/>
                    <a:p>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Самостоятельная работа на уроке</a:t>
                      </a:r>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400" b="1" kern="1200" dirty="0" smtClean="0">
                          <a:solidFill>
                            <a:schemeClr val="dk1"/>
                          </a:solidFill>
                          <a:latin typeface="Times New Roman" pitchFamily="18" charset="0"/>
                          <a:ea typeface="+mn-ea"/>
                          <a:cs typeface="Times New Roman" pitchFamily="18" charset="0"/>
                        </a:rPr>
                        <a:t>Задания должны охватывать наиболее важные и трудные темы. Главное не количество упражнений, а подача их в определенной системе. Самостоятельная работа должна включать задания на устранение ошибок, допущенных ранее. Четко объяснить порядок выполнения работы. Если при решении заданий у детей возникают трудности, стимулировать постановку вопросов к педагогу. Учить составлять план своих действий, выполняя упражнения с достаточной скоростью. Контролировать процесс.</a:t>
                      </a:r>
                      <a:endParaRPr lang="ru-RU" sz="2400" b="1" dirty="0">
                        <a:latin typeface="Times New Roman" pitchFamily="18" charset="0"/>
                        <a:cs typeface="Times New Roman" pitchFamily="18" charset="0"/>
                      </a:endParaRPr>
                    </a:p>
                  </a:txBody>
                  <a:tcPr/>
                </a:tc>
                <a:extLst>
                  <a:ext uri="{0D108BD9-81ED-4DB2-BD59-A6C34878D82A}">
                    <a16:rowId xmlns="" xmlns:a16="http://schemas.microsoft.com/office/drawing/2014/main" val="525437618"/>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 xmlns:p14="http://schemas.microsoft.com/office/powerpoint/2010/main" val="2786648697"/>
              </p:ext>
            </p:extLst>
          </p:nvPr>
        </p:nvGraphicFramePr>
        <p:xfrm>
          <a:off x="0" y="357166"/>
          <a:ext cx="9144000" cy="5449078"/>
        </p:xfrm>
        <a:graphic>
          <a:graphicData uri="http://schemas.openxmlformats.org/drawingml/2006/table">
            <a:tbl>
              <a:tblPr firstRow="1" bandRow="1">
                <a:tableStyleId>{21E4AEA4-8DFA-4A89-87EB-49C32662AFE0}</a:tableStyleId>
              </a:tblPr>
              <a:tblGrid>
                <a:gridCol w="3102638">
                  <a:extLst>
                    <a:ext uri="{9D8B030D-6E8A-4147-A177-3AD203B41FA5}">
                      <a16:colId xmlns="" xmlns:a16="http://schemas.microsoft.com/office/drawing/2014/main" val="1884211455"/>
                    </a:ext>
                  </a:extLst>
                </a:gridCol>
                <a:gridCol w="6041362">
                  <a:extLst>
                    <a:ext uri="{9D8B030D-6E8A-4147-A177-3AD203B41FA5}">
                      <a16:colId xmlns="" xmlns:a16="http://schemas.microsoft.com/office/drawing/2014/main" val="1044992533"/>
                    </a:ext>
                  </a:extLst>
                </a:gridCol>
              </a:tblGrid>
              <a:tr h="602758">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Этап урока</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Действия</a:t>
                      </a:r>
                      <a:r>
                        <a:rPr lang="ru-RU" sz="2400" baseline="0" dirty="0" smtClean="0">
                          <a:solidFill>
                            <a:schemeClr val="tx1"/>
                          </a:solidFill>
                          <a:latin typeface="Times New Roman" panose="02020603050405020304" pitchFamily="18" charset="0"/>
                          <a:cs typeface="Times New Roman" panose="02020603050405020304" pitchFamily="18" charset="0"/>
                        </a:rPr>
                        <a:t> педагога </a:t>
                      </a:r>
                      <a:endParaRPr lang="ru-RU"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02670050"/>
                  </a:ext>
                </a:extLst>
              </a:tr>
              <a:tr h="4540778">
                <a:tc>
                  <a:txBody>
                    <a:bodyPr/>
                    <a:lstStyle/>
                    <a:p>
                      <a:endParaRPr lang="ru-RU" sz="2800" dirty="0" smtClean="0">
                        <a:latin typeface="Times New Roman" panose="02020603050405020304" pitchFamily="18" charset="0"/>
                        <a:cs typeface="Times New Roman" panose="02020603050405020304" pitchFamily="18" charset="0"/>
                      </a:endParaRPr>
                    </a:p>
                    <a:p>
                      <a:pPr algn="ctr"/>
                      <a:r>
                        <a:rPr lang="ru-RU" sz="2800" dirty="0" smtClean="0">
                          <a:latin typeface="Times New Roman" panose="02020603050405020304" pitchFamily="18" charset="0"/>
                          <a:cs typeface="Times New Roman" panose="02020603050405020304" pitchFamily="18" charset="0"/>
                        </a:rPr>
                        <a:t>Домашнее</a:t>
                      </a:r>
                      <a:r>
                        <a:rPr lang="ru-RU" sz="2800" baseline="0" dirty="0" smtClean="0">
                          <a:latin typeface="Times New Roman" panose="02020603050405020304" pitchFamily="18" charset="0"/>
                          <a:cs typeface="Times New Roman" panose="02020603050405020304" pitchFamily="18" charset="0"/>
                        </a:rPr>
                        <a:t>  задание  </a:t>
                      </a:r>
                      <a:endParaRPr lang="ru-RU" sz="2800" dirty="0" smtClean="0">
                        <a:latin typeface="Times New Roman" panose="02020603050405020304" pitchFamily="18" charset="0"/>
                        <a:cs typeface="Times New Roman" panose="02020603050405020304" pitchFamily="18" charset="0"/>
                      </a:endParaRPr>
                    </a:p>
                  </a:txBody>
                  <a:tcPr/>
                </a:tc>
                <a:tc>
                  <a:txBody>
                    <a:bodyPr/>
                    <a:lstStyle/>
                    <a:p>
                      <a:r>
                        <a:rPr lang="ru-RU" sz="2400" b="0" kern="1200" dirty="0" smtClean="0">
                          <a:solidFill>
                            <a:schemeClr val="dk1"/>
                          </a:solidFill>
                          <a:latin typeface="Times New Roman" pitchFamily="18" charset="0"/>
                          <a:ea typeface="+mn-ea"/>
                          <a:cs typeface="Times New Roman" pitchFamily="18" charset="0"/>
                        </a:rPr>
                        <a:t>В заданиях для работы дома должен повторяться пройденный материал. Внимание сосредотачивается на самых важных, </a:t>
                      </a:r>
                      <a:r>
                        <a:rPr lang="ru-RU" sz="2400" b="0" kern="1200" dirty="0" err="1" smtClean="0">
                          <a:solidFill>
                            <a:schemeClr val="dk1"/>
                          </a:solidFill>
                          <a:latin typeface="Times New Roman" pitchFamily="18" charset="0"/>
                          <a:ea typeface="+mn-ea"/>
                          <a:cs typeface="Times New Roman" pitchFamily="18" charset="0"/>
                        </a:rPr>
                        <a:t>трудноусваиваемых</a:t>
                      </a:r>
                      <a:r>
                        <a:rPr lang="ru-RU" sz="2400" b="0" kern="1200" dirty="0" smtClean="0">
                          <a:solidFill>
                            <a:schemeClr val="dk1"/>
                          </a:solidFill>
                          <a:latin typeface="Times New Roman" pitchFamily="18" charset="0"/>
                          <a:ea typeface="+mn-ea"/>
                          <a:cs typeface="Times New Roman" pitchFamily="18" charset="0"/>
                        </a:rPr>
                        <a:t> элементах программы. Регулярно задавать упражнения, при решении которых ученикам придется поработать над типичными ошибками. Давать школьникам четкие, понятные инструкции по выполнению домашних заданий. </a:t>
                      </a:r>
                      <a:r>
                        <a:rPr lang="ru-RU" sz="2400" dirty="0" smtClean="0">
                          <a:latin typeface="Times New Roman" panose="02020603050405020304" pitchFamily="18" charset="0"/>
                          <a:cs typeface="Times New Roman" panose="02020603050405020304" pitchFamily="18" charset="0"/>
                        </a:rPr>
                        <a:t>Согласовывать объем домашних заданий с другими учителями класса, исключая перегрузку, особенно слабоуспевающих учеников.</a:t>
                      </a:r>
                      <a:endParaRPr lang="ru-RU" sz="2400" b="1" dirty="0">
                        <a:latin typeface="Times New Roman" pitchFamily="18" charset="0"/>
                        <a:cs typeface="Times New Roman" pitchFamily="18" charset="0"/>
                      </a:endParaRPr>
                    </a:p>
                  </a:txBody>
                  <a:tcPr/>
                </a:tc>
                <a:extLst>
                  <a:ext uri="{0D108BD9-81ED-4DB2-BD59-A6C34878D82A}">
                    <a16:rowId xmlns="" xmlns:a16="http://schemas.microsoft.com/office/drawing/2014/main" val="525437618"/>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571480"/>
            <a:ext cx="8229600" cy="4572032"/>
          </a:xfrm>
        </p:spPr>
        <p:txBody>
          <a:bodyPr>
            <a:normAutofit/>
          </a:bodyPr>
          <a:lstStyle/>
          <a:p>
            <a:r>
              <a:rPr lang="ru-RU" dirty="0" smtClean="0">
                <a:solidFill>
                  <a:srgbClr val="002060"/>
                </a:solidFill>
              </a:rPr>
              <a:t>Основное условие предупреждения и преодоления неуспеваемости – это высокое качество урока!</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Users\Оксана\Desktop\img4 (1).jpg"/>
          <p:cNvPicPr>
            <a:picLocks noChangeAspect="1" noChangeArrowheads="1"/>
          </p:cNvPicPr>
          <p:nvPr/>
        </p:nvPicPr>
        <p:blipFill>
          <a:blip r:embed="rId2"/>
          <a:srcRect/>
          <a:stretch>
            <a:fillRect/>
          </a:stretch>
        </p:blipFill>
        <p:spPr bwMode="auto">
          <a:xfrm>
            <a:off x="0" y="-357214"/>
            <a:ext cx="9144000" cy="671517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1187624" y="620688"/>
            <a:ext cx="7704855" cy="2369880"/>
          </a:xfrm>
          <a:prstGeom prst="rect">
            <a:avLst/>
          </a:prstGeom>
        </p:spPr>
        <p:txBody>
          <a:bodyPr wrap="square">
            <a:spAutoFit/>
          </a:bodyPr>
          <a:lstStyle/>
          <a:p>
            <a:pPr algn="r"/>
            <a:r>
              <a:rPr lang="ru-RU" sz="3200" b="1" i="1" dirty="0">
                <a:effectLst>
                  <a:outerShdw blurRad="38100" dist="38100" dir="2700000" algn="tl">
                    <a:srgbClr val="000000">
                      <a:alpha val="43137"/>
                    </a:srgbClr>
                  </a:outerShdw>
                </a:effectLst>
              </a:rPr>
              <a:t>Цель обучения ребенка состоит в том,</a:t>
            </a:r>
            <a:endParaRPr lang="ru-RU" sz="3200" b="1" dirty="0">
              <a:effectLst>
                <a:outerShdw blurRad="38100" dist="38100" dir="2700000" algn="tl">
                  <a:srgbClr val="000000">
                    <a:alpha val="43137"/>
                  </a:srgbClr>
                </a:outerShdw>
              </a:effectLst>
            </a:endParaRPr>
          </a:p>
          <a:p>
            <a:pPr algn="r"/>
            <a:r>
              <a:rPr lang="ru-RU" sz="3200" b="1" i="1" dirty="0">
                <a:effectLst>
                  <a:outerShdw blurRad="38100" dist="38100" dir="2700000" algn="tl">
                    <a:srgbClr val="000000">
                      <a:alpha val="43137"/>
                    </a:srgbClr>
                  </a:outerShdw>
                </a:effectLst>
              </a:rPr>
              <a:t> чтобы сделать его способным </a:t>
            </a:r>
            <a:endParaRPr lang="ru-RU" sz="3200" b="1" dirty="0">
              <a:effectLst>
                <a:outerShdw blurRad="38100" dist="38100" dir="2700000" algn="tl">
                  <a:srgbClr val="000000">
                    <a:alpha val="43137"/>
                  </a:srgbClr>
                </a:outerShdw>
              </a:effectLst>
            </a:endParaRPr>
          </a:p>
          <a:p>
            <a:pPr algn="r"/>
            <a:r>
              <a:rPr lang="ru-RU" sz="3200" b="1" i="1" dirty="0">
                <a:effectLst>
                  <a:outerShdw blurRad="38100" dist="38100" dir="2700000" algn="tl">
                    <a:srgbClr val="000000">
                      <a:alpha val="43137"/>
                    </a:srgbClr>
                  </a:outerShdw>
                </a:effectLst>
              </a:rPr>
              <a:t>развиваться дальше без помощи учителя.</a:t>
            </a:r>
            <a:endParaRPr lang="ru-RU" sz="3200" b="1" dirty="0">
              <a:effectLst>
                <a:outerShdw blurRad="38100" dist="38100" dir="2700000" algn="tl">
                  <a:srgbClr val="000000">
                    <a:alpha val="43137"/>
                  </a:srgbClr>
                </a:outerShdw>
              </a:effectLst>
            </a:endParaRPr>
          </a:p>
          <a:p>
            <a:pPr algn="r"/>
            <a:r>
              <a:rPr lang="ru-RU" sz="2000" i="1" dirty="0"/>
              <a:t>                                                       </a:t>
            </a:r>
            <a:r>
              <a:rPr lang="ru-RU" sz="2000" i="1" dirty="0" err="1"/>
              <a:t>Хаббард</a:t>
            </a:r>
            <a:r>
              <a:rPr lang="ru-RU" sz="2000" i="1" dirty="0"/>
              <a:t>.</a:t>
            </a:r>
            <a:endParaRPr lang="ru-RU" sz="2000" dirty="0">
              <a:effectLst/>
            </a:endParaRPr>
          </a:p>
        </p:txBody>
      </p:sp>
      <p:pic>
        <p:nvPicPr>
          <p:cNvPr id="2150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49971" y="2420888"/>
            <a:ext cx="7006993" cy="39779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92076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579296" cy="1143000"/>
          </a:xfrm>
        </p:spPr>
        <p:txBody>
          <a:bodyPr>
            <a:noAutofit/>
          </a:bodyPr>
          <a:lstStyle/>
          <a:p>
            <a:r>
              <a:rPr lang="ru-RU" sz="3600" b="1" dirty="0" smtClean="0">
                <a:latin typeface="Arial Black" pitchFamily="34" charset="0"/>
              </a:rPr>
              <a:t>Типы неуспевающих </a:t>
            </a:r>
            <a:r>
              <a:rPr lang="ru-RU" sz="3600" b="1" dirty="0">
                <a:latin typeface="Arial Black" pitchFamily="34" charset="0"/>
              </a:rPr>
              <a:t>учащихся</a:t>
            </a:r>
          </a:p>
        </p:txBody>
      </p:sp>
      <p:sp>
        <p:nvSpPr>
          <p:cNvPr id="3" name="Объект 2"/>
          <p:cNvSpPr>
            <a:spLocks noGrp="1"/>
          </p:cNvSpPr>
          <p:nvPr>
            <p:ph idx="1"/>
          </p:nvPr>
        </p:nvSpPr>
        <p:spPr>
          <a:xfrm>
            <a:off x="179512" y="1196753"/>
            <a:ext cx="8640960" cy="3240359"/>
          </a:xfrm>
        </p:spPr>
        <p:txBody>
          <a:bodyPr>
            <a:normAutofit fontScale="92500" lnSpcReduction="20000"/>
          </a:bodyPr>
          <a:lstStyle/>
          <a:p>
            <a:pPr marL="0" indent="0">
              <a:buNone/>
            </a:pPr>
            <a:endParaRPr lang="ru-RU" sz="1900" dirty="0"/>
          </a:p>
          <a:p>
            <a:r>
              <a:rPr lang="ru-RU" b="1" dirty="0"/>
              <a:t>Первая группа</a:t>
            </a:r>
            <a:r>
              <a:rPr lang="ru-RU" dirty="0"/>
              <a:t> - учащиеся, у которых отсутствуют </a:t>
            </a:r>
            <a:r>
              <a:rPr lang="ru-RU" dirty="0" smtClean="0"/>
              <a:t>мотивация;</a:t>
            </a:r>
            <a:endParaRPr lang="ru-RU" dirty="0"/>
          </a:p>
          <a:p>
            <a:r>
              <a:rPr lang="ru-RU" b="1" dirty="0"/>
              <a:t>вторая группа </a:t>
            </a:r>
            <a:r>
              <a:rPr lang="ru-RU" dirty="0"/>
              <a:t>- учащиеся, которые проявляют слабые способности к обучению; </a:t>
            </a:r>
          </a:p>
          <a:p>
            <a:r>
              <a:rPr lang="ru-RU" b="1" dirty="0"/>
              <a:t>третья группа</a:t>
            </a:r>
            <a:r>
              <a:rPr lang="ru-RU" dirty="0"/>
              <a:t> - учащиеся с неправильно сформировавшимися навыками учебного труда и не умеющие трудиться. </a:t>
            </a:r>
          </a:p>
          <a:p>
            <a:pPr marL="0" indent="0">
              <a:buNone/>
            </a:pPr>
            <a:endParaRPr lang="ru-RU" dirty="0"/>
          </a:p>
        </p:txBody>
      </p:sp>
      <p:pic>
        <p:nvPicPr>
          <p:cNvPr id="7170"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ackgroundRemoval t="40121" b="100000" l="10000" r="77656"/>
                    </a14:imgEffect>
                  </a14:imgLayer>
                </a14:imgProps>
              </a:ext>
              <a:ext uri="{28A0092B-C50C-407E-A947-70E740481C1C}">
                <a14:useLocalDpi xmlns="" xmlns:a14="http://schemas.microsoft.com/office/drawing/2010/main" val="0"/>
              </a:ext>
            </a:extLst>
          </a:blip>
          <a:srcRect l="10953" t="40400" r="22619"/>
          <a:stretch/>
        </p:blipFill>
        <p:spPr bwMode="auto">
          <a:xfrm>
            <a:off x="4249373" y="3925597"/>
            <a:ext cx="4049486" cy="281577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853698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48680"/>
            <a:ext cx="9144000" cy="1143000"/>
          </a:xfrm>
        </p:spPr>
        <p:txBody>
          <a:bodyPr>
            <a:normAutofit fontScale="90000"/>
          </a:bodyPr>
          <a:lstStyle/>
          <a:p>
            <a:r>
              <a:rPr lang="ru-RU" b="1" dirty="0">
                <a:latin typeface="Arial Black" pitchFamily="34" charset="0"/>
              </a:rPr>
              <a:t>Неуспеваемость: предупреждение и </a:t>
            </a:r>
            <a:r>
              <a:rPr lang="ru-RU" b="1" dirty="0" smtClean="0">
                <a:latin typeface="Arial Black" pitchFamily="34" charset="0"/>
              </a:rPr>
              <a:t>устранение</a:t>
            </a:r>
            <a:endParaRPr lang="ru-RU" dirty="0"/>
          </a:p>
        </p:txBody>
      </p:sp>
      <p:sp>
        <p:nvSpPr>
          <p:cNvPr id="3" name="Объект 2"/>
          <p:cNvSpPr>
            <a:spLocks noGrp="1"/>
          </p:cNvSpPr>
          <p:nvPr>
            <p:ph idx="1"/>
          </p:nvPr>
        </p:nvSpPr>
        <p:spPr>
          <a:xfrm>
            <a:off x="251520" y="1844824"/>
            <a:ext cx="8568952" cy="2952328"/>
          </a:xfrm>
        </p:spPr>
        <p:txBody>
          <a:bodyPr>
            <a:normAutofit lnSpcReduction="10000"/>
          </a:bodyPr>
          <a:lstStyle/>
          <a:p>
            <a:pPr marL="0" indent="0" algn="just">
              <a:buNone/>
            </a:pPr>
            <a:r>
              <a:rPr lang="ru-RU" dirty="0" smtClean="0"/>
              <a:t>Предупреждением </a:t>
            </a:r>
            <a:r>
              <a:rPr lang="ru-RU" dirty="0"/>
              <a:t>неуспеваемости служит такая </a:t>
            </a:r>
            <a:r>
              <a:rPr lang="ru-RU" b="1" i="1" dirty="0"/>
              <a:t>организация деятельности учащихся, в которой учитываются их трудности в обучении и оказывается постоянная помощь в организации полноценной учебной деятельности каждого школьника</a:t>
            </a:r>
            <a:r>
              <a:rPr lang="ru-RU" b="1" i="1" dirty="0" smtClean="0"/>
              <a:t>.</a:t>
            </a:r>
            <a:endParaRPr lang="ru-RU" b="1" i="1" dirty="0"/>
          </a:p>
        </p:txBody>
      </p:sp>
      <p:pic>
        <p:nvPicPr>
          <p:cNvPr id="9218"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ackgroundRemoval t="10000" b="90000" l="48637" r="85850">
                        <a14:foregroundMark x1="68421" y1="74296" x2="68421" y2="74296"/>
                        <a14:foregroundMark x1="67632" y1="85563" x2="67632" y2="85563"/>
                        <a14:foregroundMark x1="58421" y1="78521" x2="58421" y2="78521"/>
                        <a14:foregroundMark x1="73947" y1="26056" x2="73947" y2="26056"/>
                        <a14:backgroundMark x1="62105" y1="75000" x2="62105" y2="75000"/>
                        <a14:backgroundMark x1="73158" y1="78521" x2="73158" y2="78521"/>
                        <a14:backgroundMark x1="72105" y1="20070" x2="72105" y2="20070"/>
                        <a14:backgroundMark x1="59737" y1="33099" x2="59737" y2="33099"/>
                      </a14:backgroundRemoval>
                    </a14:imgEffect>
                  </a14:imgLayer>
                </a14:imgProps>
              </a:ext>
              <a:ext uri="{28A0092B-C50C-407E-A947-70E740481C1C}">
                <a14:useLocalDpi xmlns="" xmlns:a14="http://schemas.microsoft.com/office/drawing/2010/main" val="0"/>
              </a:ext>
            </a:extLst>
          </a:blip>
          <a:srcRect l="43985" t="24472" r="9498"/>
          <a:stretch/>
        </p:blipFill>
        <p:spPr bwMode="auto">
          <a:xfrm>
            <a:off x="6516216" y="3661393"/>
            <a:ext cx="2933789" cy="35601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594520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latin typeface="Arial Black" pitchFamily="34" charset="0"/>
              </a:rPr>
              <a:t>Пути предупреждения неуспеваемости</a:t>
            </a:r>
            <a:endParaRPr lang="ru-RU" dirty="0">
              <a:latin typeface="Arial Black" pitchFamily="34" charset="0"/>
            </a:endParaRPr>
          </a:p>
        </p:txBody>
      </p:sp>
      <p:sp>
        <p:nvSpPr>
          <p:cNvPr id="3" name="Объект 2"/>
          <p:cNvSpPr>
            <a:spLocks noGrp="1"/>
          </p:cNvSpPr>
          <p:nvPr>
            <p:ph idx="1"/>
          </p:nvPr>
        </p:nvSpPr>
        <p:spPr>
          <a:xfrm>
            <a:off x="179512" y="1412776"/>
            <a:ext cx="8229600" cy="3556992"/>
          </a:xfrm>
        </p:spPr>
        <p:txBody>
          <a:bodyPr>
            <a:normAutofit fontScale="85000" lnSpcReduction="10000"/>
          </a:bodyPr>
          <a:lstStyle/>
          <a:p>
            <a:pPr marL="0" indent="0">
              <a:buNone/>
            </a:pPr>
            <a:r>
              <a:rPr lang="ru-RU" b="1" u="sng" dirty="0"/>
              <a:t>Педагогическая профилактика</a:t>
            </a:r>
            <a:r>
              <a:rPr lang="ru-RU" dirty="0"/>
              <a:t> - поиски оптимальных педагогических систем, в том числе применение активных методов и форм обучения, новых педагогических технологий. </a:t>
            </a:r>
            <a:endParaRPr lang="ru-RU" dirty="0" smtClean="0"/>
          </a:p>
          <a:p>
            <a:pPr marL="0" indent="0">
              <a:buNone/>
            </a:pPr>
            <a:endParaRPr lang="ru-RU" sz="1100" dirty="0"/>
          </a:p>
          <a:p>
            <a:pPr marL="0" indent="0">
              <a:buNone/>
            </a:pPr>
            <a:r>
              <a:rPr lang="ru-RU" b="1" u="sng" dirty="0"/>
              <a:t>Педагогическая диагностика</a:t>
            </a:r>
            <a:r>
              <a:rPr lang="ru-RU" dirty="0"/>
              <a:t> - это систематический контроль и оценка результатов обучения, своевременное выявление проблем, которые возникают в образовательном процессе. </a:t>
            </a:r>
          </a:p>
          <a:p>
            <a:pPr marL="0" indent="0">
              <a:buNone/>
            </a:pPr>
            <a:endParaRPr lang="ru-RU" dirty="0"/>
          </a:p>
        </p:txBody>
      </p:sp>
      <p:pic>
        <p:nvPicPr>
          <p:cNvPr id="3074"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ackgroundRemoval t="33750" b="91458" l="0" r="100000">
                        <a14:foregroundMark x1="27344" y1="69167" x2="27344" y2="69167"/>
                        <a14:foregroundMark x1="70781" y1="73750" x2="70781" y2="73750"/>
                        <a14:foregroundMark x1="71250" y1="85417" x2="71250" y2="85417"/>
                        <a14:foregroundMark x1="74219" y1="87083" x2="74219" y2="87083"/>
                        <a14:foregroundMark x1="67813" y1="86667" x2="67813" y2="86667"/>
                        <a14:foregroundMark x1="68281" y1="89167" x2="68281" y2="89167"/>
                        <a14:foregroundMark x1="75938" y1="87083" x2="75938" y2="87083"/>
                        <a14:foregroundMark x1="77656" y1="87708" x2="77656" y2="87708"/>
                        <a14:foregroundMark x1="73281" y1="88958" x2="73281" y2="88958"/>
                        <a14:foregroundMark x1="75000" y1="89583" x2="75000" y2="89583"/>
                        <a14:foregroundMark x1="65469" y1="87708" x2="65469" y2="87708"/>
                        <a14:foregroundMark x1="63594" y1="88542" x2="63594" y2="88542"/>
                        <a14:foregroundMark x1="72188" y1="89167" x2="72188" y2="89167"/>
                        <a14:foregroundMark x1="73750" y1="54375" x2="73750" y2="54375"/>
                        <a14:foregroundMark x1="67344" y1="52083" x2="67344" y2="52083"/>
                        <a14:foregroundMark x1="49531" y1="85833" x2="49531" y2="85833"/>
                        <a14:foregroundMark x1="33281" y1="87292" x2="33281" y2="87292"/>
                        <a14:foregroundMark x1="27656" y1="86667" x2="27656" y2="86667"/>
                        <a14:foregroundMark x1="20000" y1="85208" x2="20000" y2="85208"/>
                        <a14:foregroundMark x1="11250" y1="79792" x2="11250" y2="79792"/>
                        <a14:foregroundMark x1="4531" y1="86458" x2="4531" y2="86458"/>
                        <a14:foregroundMark x1="2813" y1="89167" x2="2813" y2="89167"/>
                        <a14:foregroundMark x1="6250" y1="87083" x2="6250" y2="87083"/>
                        <a14:foregroundMark x1="5938" y1="84583" x2="5938" y2="84583"/>
                        <a14:foregroundMark x1="73125" y1="75208" x2="73125" y2="75208"/>
                        <a14:foregroundMark x1="84531" y1="87917" x2="84531" y2="87917"/>
                        <a14:foregroundMark x1="90000" y1="86042" x2="90000" y2="86042"/>
                        <a14:foregroundMark x1="93594" y1="87292" x2="93594" y2="87292"/>
                        <a14:foregroundMark x1="86719" y1="87292" x2="86719" y2="87292"/>
                        <a14:foregroundMark x1="57813" y1="88333" x2="57813" y2="88333"/>
                        <a14:foregroundMark x1="44531" y1="87917" x2="44531" y2="87917"/>
                        <a14:foregroundMark x1="90000" y1="87292" x2="90000" y2="87292"/>
                        <a14:foregroundMark x1="68125" y1="53125" x2="68125" y2="53125"/>
                        <a14:foregroundMark x1="47344" y1="87708" x2="47344" y2="87708"/>
                        <a14:foregroundMark x1="89219" y1="86667" x2="89219" y2="86667"/>
                        <a14:foregroundMark x1="95000" y1="86667" x2="95000" y2="86667"/>
                        <a14:backgroundMark x1="4531" y1="75208" x2="4531" y2="75208"/>
                        <a14:backgroundMark x1="8281" y1="78750" x2="8281" y2="78750"/>
                        <a14:backgroundMark x1="5000" y1="71250" x2="5000" y2="71250"/>
                        <a14:backgroundMark x1="7813" y1="73750" x2="7813" y2="73750"/>
                        <a14:backgroundMark x1="45469" y1="73958" x2="45469" y2="73958"/>
                        <a14:backgroundMark x1="37188" y1="73958" x2="37188" y2="73958"/>
                        <a14:backgroundMark x1="31406" y1="78750" x2="31406" y2="78750"/>
                        <a14:backgroundMark x1="49531" y1="76875" x2="49531" y2="76875"/>
                        <a14:backgroundMark x1="58750" y1="75208" x2="58750" y2="75208"/>
                        <a14:backgroundMark x1="63125" y1="73750" x2="63125" y2="73750"/>
                        <a14:backgroundMark x1="63125" y1="71250" x2="63125" y2="71250"/>
                        <a14:backgroundMark x1="45781" y1="78125" x2="45781" y2="78125"/>
                        <a14:backgroundMark x1="40781" y1="74375" x2="40781" y2="74375"/>
                        <a14:backgroundMark x1="40938" y1="70208" x2="40938" y2="70208"/>
                        <a14:backgroundMark x1="43750" y1="68958" x2="43750" y2="68958"/>
                        <a14:backgroundMark x1="49063" y1="69792" x2="49063" y2="69792"/>
                        <a14:backgroundMark x1="51250" y1="71250" x2="51250" y2="71250"/>
                        <a14:backgroundMark x1="61719" y1="78542" x2="61719" y2="78542"/>
                        <a14:backgroundMark x1="59062" y1="80417" x2="59062" y2="80417"/>
                        <a14:backgroundMark x1="80469" y1="79792" x2="80469" y2="79792"/>
                        <a14:backgroundMark x1="78281" y1="81667" x2="78281" y2="81667"/>
                        <a14:backgroundMark x1="77344" y1="71875" x2="77344" y2="71875"/>
                        <a14:backgroundMark x1="65781" y1="70208" x2="65781" y2="70208"/>
                        <a14:backgroundMark x1="95313" y1="69792" x2="95313" y2="69792"/>
                        <a14:backgroundMark x1="93750" y1="76250" x2="93750" y2="76250"/>
                        <a14:backgroundMark x1="76406" y1="72500" x2="76406" y2="72500"/>
                        <a14:backgroundMark x1="72344" y1="70833" x2="72344" y2="70833"/>
                      </a14:backgroundRemoval>
                    </a14:imgEffect>
                  </a14:imgLayer>
                </a14:imgProps>
              </a:ext>
              <a:ext uri="{28A0092B-C50C-407E-A947-70E740481C1C}">
                <a14:useLocalDpi xmlns="" xmlns:a14="http://schemas.microsoft.com/office/drawing/2010/main" val="0"/>
              </a:ext>
            </a:extLst>
          </a:blip>
          <a:srcRect t="33057" b="9507"/>
          <a:stretch/>
        </p:blipFill>
        <p:spPr bwMode="auto">
          <a:xfrm>
            <a:off x="3059832" y="4067397"/>
            <a:ext cx="5472608" cy="234679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13685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a:latin typeface="Arial Black" pitchFamily="34" charset="0"/>
              </a:rPr>
              <a:t>Пути предупреждения неуспеваемости</a:t>
            </a:r>
          </a:p>
        </p:txBody>
      </p:sp>
      <p:sp>
        <p:nvSpPr>
          <p:cNvPr id="3" name="Объект 2"/>
          <p:cNvSpPr>
            <a:spLocks noGrp="1"/>
          </p:cNvSpPr>
          <p:nvPr>
            <p:ph idx="1"/>
          </p:nvPr>
        </p:nvSpPr>
        <p:spPr>
          <a:xfrm>
            <a:off x="179512" y="1340768"/>
            <a:ext cx="8640960" cy="4248472"/>
          </a:xfrm>
        </p:spPr>
        <p:txBody>
          <a:bodyPr>
            <a:noAutofit/>
          </a:bodyPr>
          <a:lstStyle/>
          <a:p>
            <a:pPr marL="0" indent="0">
              <a:buNone/>
            </a:pPr>
            <a:r>
              <a:rPr lang="ru-RU" sz="2000" b="1" u="sng" dirty="0" smtClean="0"/>
              <a:t> </a:t>
            </a:r>
            <a:r>
              <a:rPr lang="ru-RU" sz="2000" b="1" u="sng" dirty="0">
                <a:latin typeface="Times New Roman" pitchFamily="18" charset="0"/>
                <a:cs typeface="Times New Roman" pitchFamily="18" charset="0"/>
              </a:rPr>
              <a:t>Педагогическая терапия</a:t>
            </a:r>
            <a:r>
              <a:rPr lang="ru-RU" sz="2000" b="1" dirty="0">
                <a:latin typeface="Times New Roman" pitchFamily="18" charset="0"/>
                <a:cs typeface="Times New Roman" pitchFamily="18" charset="0"/>
              </a:rPr>
              <a:t> направлена на реализацию мер по устранению отставаний в учебе. К ним относятся либо дополнительные занятия, либо группы выравнивания. </a:t>
            </a:r>
            <a:r>
              <a:rPr lang="ru-RU" sz="2000" b="1" dirty="0" smtClean="0">
                <a:latin typeface="Times New Roman" pitchFamily="18" charset="0"/>
                <a:cs typeface="Times New Roman" pitchFamily="18" charset="0"/>
              </a:rPr>
              <a:t>Их </a:t>
            </a:r>
            <a:r>
              <a:rPr lang="ru-RU" sz="2000" b="1" dirty="0">
                <a:latin typeface="Times New Roman" pitchFamily="18" charset="0"/>
                <a:cs typeface="Times New Roman" pitchFamily="18" charset="0"/>
              </a:rPr>
              <a:t>целью является ликвидация выявленного у отдельных учеников отставания в учебе. </a:t>
            </a:r>
            <a:r>
              <a:rPr lang="ru-RU" sz="2000" b="1" dirty="0" smtClean="0">
                <a:latin typeface="Times New Roman" pitchFamily="18" charset="0"/>
                <a:cs typeface="Times New Roman" pitchFamily="18" charset="0"/>
              </a:rPr>
              <a:t>Выбор </a:t>
            </a:r>
            <a:r>
              <a:rPr lang="ru-RU" sz="2000" b="1" dirty="0">
                <a:latin typeface="Times New Roman" pitchFamily="18" charset="0"/>
                <a:cs typeface="Times New Roman" pitchFamily="18" charset="0"/>
              </a:rPr>
              <a:t>упражнений для каждого ученика должен быть продуман таким образом, чтобы ученик смог устранить пробелы и впоследствии активно участвовать в работе класса.</a:t>
            </a:r>
          </a:p>
          <a:p>
            <a:pPr marL="0" indent="0">
              <a:buNone/>
            </a:pPr>
            <a:r>
              <a:rPr lang="ru-RU" sz="2000" b="1" u="sng" dirty="0" smtClean="0">
                <a:latin typeface="Times New Roman" pitchFamily="18" charset="0"/>
                <a:cs typeface="Times New Roman" pitchFamily="18" charset="0"/>
              </a:rPr>
              <a:t> </a:t>
            </a:r>
            <a:r>
              <a:rPr lang="ru-RU" sz="2000" b="1" u="sng" dirty="0">
                <a:latin typeface="Times New Roman" pitchFamily="18" charset="0"/>
                <a:cs typeface="Times New Roman" pitchFamily="18" charset="0"/>
              </a:rPr>
              <a:t>Воспитательное воздействие.</a:t>
            </a:r>
            <a:r>
              <a:rPr lang="ru-RU" sz="2000" b="1" dirty="0">
                <a:latin typeface="Times New Roman" pitchFamily="18" charset="0"/>
                <a:cs typeface="Times New Roman" pitchFamily="18" charset="0"/>
              </a:rPr>
              <a:t> Поскольку неудачи в учебе связаны чаще всего с плохим </a:t>
            </a:r>
            <a:r>
              <a:rPr lang="ru-RU" sz="2000" b="1" dirty="0" smtClean="0">
                <a:latin typeface="Times New Roman" pitchFamily="18" charset="0"/>
                <a:cs typeface="Times New Roman" pitchFamily="18" charset="0"/>
              </a:rPr>
              <a:t>поведением</a:t>
            </a:r>
            <a:r>
              <a:rPr lang="ru-RU" sz="2000" b="1" dirty="0" smtClean="0">
                <a:latin typeface="Times New Roman" pitchFamily="18" charset="0"/>
                <a:cs typeface="Times New Roman" pitchFamily="18" charset="0"/>
              </a:rPr>
              <a:t>, </a:t>
            </a:r>
            <a:r>
              <a:rPr lang="ru-RU" sz="2000" b="1" dirty="0">
                <a:latin typeface="Times New Roman" pitchFamily="18" charset="0"/>
                <a:cs typeface="Times New Roman" pitchFamily="18" charset="0"/>
              </a:rPr>
              <a:t>то с неуспевающими учениками должна вестись индивидуальная воспитательная работа, которая включает и работу с семьей школьника. </a:t>
            </a:r>
          </a:p>
          <a:p>
            <a:pPr marL="0" indent="0">
              <a:buNone/>
            </a:pPr>
            <a:endParaRPr lang="ru-RU" sz="2000" dirty="0"/>
          </a:p>
        </p:txBody>
      </p:sp>
      <p:pic>
        <p:nvPicPr>
          <p:cNvPr id="10242" name="Picture 2"/>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ackgroundRemoval t="31250" b="91288" l="0" r="71449">
                        <a14:foregroundMark x1="51989" y1="65530" x2="51989" y2="65530"/>
                        <a14:foregroundMark x1="50426" y1="70076" x2="50426" y2="70076"/>
                        <a14:foregroundMark x1="50000" y1="78788" x2="50000" y2="78788"/>
                        <a14:foregroundMark x1="45739" y1="82765" x2="45739" y2="82765"/>
                        <a14:foregroundMark x1="50000" y1="85985" x2="50000" y2="85985"/>
                        <a14:foregroundMark x1="58381" y1="87500" x2="58381" y2="87500"/>
                        <a14:foregroundMark x1="62358" y1="75568" x2="62358" y2="75568"/>
                        <a14:foregroundMark x1="59091" y1="72348" x2="59091" y2="72348"/>
                        <a14:foregroundMark x1="64347" y1="85795" x2="64347" y2="85795"/>
                        <a14:foregroundMark x1="67330" y1="86932" x2="67330" y2="86932"/>
                        <a14:foregroundMark x1="67472" y1="87500" x2="68466" y2="88068"/>
                        <a14:foregroundMark x1="68466" y1="88068" x2="68466" y2="88068"/>
                        <a14:foregroundMark x1="66193" y1="89205" x2="66193" y2="89205"/>
                        <a14:foregroundMark x1="35085" y1="62121" x2="35085" y2="62121"/>
                        <a14:foregroundMark x1="32955" y1="61174" x2="32955" y2="61174"/>
                        <a14:foregroundMark x1="33807" y1="58902" x2="33807" y2="58902"/>
                        <a14:foregroundMark x1="30114" y1="40341" x2="30114" y2="40341"/>
                        <a14:foregroundMark x1="63636" y1="53409" x2="63636" y2="53409"/>
                        <a14:backgroundMark x1="24716" y1="58333" x2="24716" y2="58333"/>
                        <a14:backgroundMark x1="26563" y1="59470" x2="26563" y2="59470"/>
                        <a14:backgroundMark x1="30540" y1="60606" x2="30540" y2="60606"/>
                        <a14:backgroundMark x1="30966" y1="55114" x2="30966" y2="55114"/>
                        <a14:backgroundMark x1="40625" y1="60985" x2="40625" y2="60985"/>
                        <a14:backgroundMark x1="1705" y1="74432" x2="1705" y2="74432"/>
                        <a14:backgroundMark x1="2131" y1="50758" x2="2131" y2="50758"/>
                        <a14:backgroundMark x1="27557" y1="54924" x2="27557" y2="54924"/>
                        <a14:backgroundMark x1="37642" y1="58523" x2="37642" y2="58523"/>
                        <a14:backgroundMark x1="43892" y1="52273" x2="43892" y2="52273"/>
                        <a14:backgroundMark x1="53267" y1="52462" x2="53267" y2="52462"/>
                      </a14:backgroundRemoval>
                    </a14:imgEffect>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rcRect t="26840" r="29221" b="8514"/>
          <a:stretch/>
        </p:blipFill>
        <p:spPr bwMode="auto">
          <a:xfrm>
            <a:off x="4716016" y="4077072"/>
            <a:ext cx="3738059" cy="256062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3900155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548680"/>
            <a:ext cx="9144000" cy="1143000"/>
          </a:xfrm>
        </p:spPr>
        <p:txBody>
          <a:bodyPr>
            <a:noAutofit/>
          </a:bodyPr>
          <a:lstStyle/>
          <a:p>
            <a:r>
              <a:rPr lang="ru-RU" sz="2800" b="1" dirty="0">
                <a:latin typeface="Arial Black" pitchFamily="34" charset="0"/>
              </a:rPr>
              <a:t>Сформировать мотивацию учения </a:t>
            </a:r>
            <a:r>
              <a:rPr lang="ru-RU" sz="2800" dirty="0">
                <a:latin typeface="Arial Black" pitchFamily="34" charset="0"/>
              </a:rPr>
              <a:t>—</a:t>
            </a:r>
            <a:r>
              <a:rPr lang="ru-RU" sz="2800" b="1" dirty="0">
                <a:latin typeface="Arial Black" pitchFamily="34" charset="0"/>
              </a:rPr>
              <a:t> значит помочь преодолеть неуспеваемость.</a:t>
            </a:r>
            <a:r>
              <a:rPr lang="ru-RU" sz="2800" dirty="0">
                <a:latin typeface="Arial Black" pitchFamily="34" charset="0"/>
              </a:rPr>
              <a:t> </a:t>
            </a:r>
            <a:br>
              <a:rPr lang="ru-RU" sz="2800" dirty="0">
                <a:latin typeface="Arial Black" pitchFamily="34" charset="0"/>
              </a:rPr>
            </a:br>
            <a:endParaRPr lang="ru-RU" sz="2800" dirty="0">
              <a:latin typeface="Arial Black" pitchFamily="34" charset="0"/>
            </a:endParaRPr>
          </a:p>
        </p:txBody>
      </p:sp>
      <p:sp>
        <p:nvSpPr>
          <p:cNvPr id="3" name="Объект 2"/>
          <p:cNvSpPr>
            <a:spLocks noGrp="1"/>
          </p:cNvSpPr>
          <p:nvPr>
            <p:ph idx="1"/>
          </p:nvPr>
        </p:nvSpPr>
        <p:spPr>
          <a:xfrm>
            <a:off x="159498" y="1412776"/>
            <a:ext cx="8964488" cy="3188139"/>
          </a:xfrm>
        </p:spPr>
        <p:txBody>
          <a:bodyPr>
            <a:normAutofit/>
          </a:bodyPr>
          <a:lstStyle/>
          <a:p>
            <a:pPr marL="0" indent="0">
              <a:buNone/>
            </a:pPr>
            <a:r>
              <a:rPr lang="ru-RU" sz="2400" b="1" i="1" dirty="0"/>
              <a:t>Учебная мотивация — это процесс, который запускает, направляет и поддерживает усилия, направленные на выполнение учебной деятельности. Это сложная, комплексная система, образуемая мотивами, целями, реакциями на неудачу, настойчивостью и установками ученика.</a:t>
            </a:r>
          </a:p>
          <a:p>
            <a:pPr marL="0" indent="0">
              <a:buNone/>
            </a:pPr>
            <a:endParaRPr lang="ru-RU" sz="2400" b="1" i="1" dirty="0"/>
          </a:p>
        </p:txBody>
      </p:sp>
      <p:pic>
        <p:nvPicPr>
          <p:cNvPr id="17411" name="Picture 3"/>
          <p:cNvPicPr>
            <a:picLocks noChangeAspect="1" noChangeArrowheads="1"/>
          </p:cNvPicPr>
          <p:nvPr/>
        </p:nvPicPr>
        <p:blipFill>
          <a:blip r:embed="rId2">
            <a:extLst>
              <a:ext uri="{BEBA8EAE-BF5A-486C-A8C5-ECC9F3942E4B}">
                <a14:imgProps xmlns="" xmlns:a14="http://schemas.microsoft.com/office/drawing/2010/main">
                  <a14:imgLayer r:embed="rId3">
                    <a14:imgEffect>
                      <a14:backgroundRemoval t="0" b="98551" l="0" r="99458">
                        <a14:foregroundMark x1="67751" y1="18478" x2="67751" y2="18478"/>
                        <a14:foregroundMark x1="65312" y1="31159" x2="65312" y2="31159"/>
                        <a14:foregroundMark x1="66938" y1="42029" x2="66938" y2="42029"/>
                        <a14:foregroundMark x1="66938" y1="46014" x2="66938" y2="46014"/>
                        <a14:foregroundMark x1="65041" y1="40942" x2="65041" y2="40942"/>
                        <a14:foregroundMark x1="90244" y1="44203" x2="90244" y2="44203"/>
                        <a14:foregroundMark x1="80217" y1="55072" x2="80217" y2="55072"/>
                        <a14:foregroundMark x1="86721" y1="45652" x2="86721" y2="45652"/>
                        <a14:foregroundMark x1="92412" y1="56884" x2="92412" y2="56884"/>
                        <a14:foregroundMark x1="84824" y1="60145" x2="85637" y2="60145"/>
                        <a14:foregroundMark x1="93496" y1="60145" x2="93496" y2="60145"/>
                        <a14:foregroundMark x1="92412" y1="47101" x2="92412" y2="47101"/>
                        <a14:foregroundMark x1="88076" y1="55072" x2="88076" y2="55072"/>
                        <a14:foregroundMark x1="88076" y1="17754" x2="88076" y2="17754"/>
                        <a14:foregroundMark x1="84824" y1="11594" x2="84824" y2="11594"/>
                        <a14:foregroundMark x1="88076" y1="25362" x2="88076" y2="25362"/>
                        <a14:foregroundMark x1="90786" y1="39130" x2="90786" y2="39130"/>
                        <a14:foregroundMark x1="91599" y1="15217" x2="91599" y2="15217"/>
                        <a14:foregroundMark x1="92141" y1="6159" x2="92141" y2="6159"/>
                        <a14:foregroundMark x1="89973" y1="18116" x2="89973" y2="18116"/>
                        <a14:foregroundMark x1="37669" y1="48551" x2="37669" y2="48551"/>
                        <a14:backgroundMark x1="21138" y1="50000" x2="21138" y2="50000"/>
                        <a14:backgroundMark x1="28997" y1="39130" x2="28997" y2="39130"/>
                        <a14:backgroundMark x1="45799" y1="33696" x2="45799" y2="33696"/>
                        <a14:backgroundMark x1="60434" y1="48188" x2="60434" y2="48188"/>
                        <a14:backgroundMark x1="62602" y1="64130" x2="62602" y2="64130"/>
                        <a14:backgroundMark x1="64228" y1="71739" x2="64228" y2="71739"/>
                        <a14:backgroundMark x1="69377" y1="86957" x2="69377" y2="86957"/>
                        <a14:backgroundMark x1="68564" y1="93841" x2="68564" y2="93841"/>
                        <a14:backgroundMark x1="68293" y1="85145" x2="68293" y2="85145"/>
                        <a14:backgroundMark x1="49864" y1="73913" x2="49864" y2="73913"/>
                        <a14:backgroundMark x1="57182" y1="44203" x2="57182" y2="44203"/>
                        <a14:backgroundMark x1="52304" y1="42029" x2="52304" y2="42029"/>
                        <a14:backgroundMark x1="54472" y1="34058" x2="54472" y2="34058"/>
                        <a14:backgroundMark x1="57182" y1="34420" x2="57182" y2="34420"/>
                        <a14:backgroundMark x1="2981" y1="77536" x2="2981" y2="77536"/>
                        <a14:backgroundMark x1="8943" y1="72101" x2="8943" y2="72101"/>
                        <a14:backgroundMark x1="12466" y1="82609" x2="12466" y2="82609"/>
                        <a14:backgroundMark x1="4607" y1="91304" x2="4607" y2="91304"/>
                        <a14:backgroundMark x1="17615" y1="69565" x2="17615" y2="69565"/>
                        <a14:backgroundMark x1="19512" y1="53261" x2="19512" y2="53261"/>
                        <a14:backgroundMark x1="4607" y1="6159" x2="4607" y2="6159"/>
                        <a14:backgroundMark x1="8130" y1="7246" x2="8130" y2="7246"/>
                        <a14:backgroundMark x1="813" y1="14493" x2="813" y2="14493"/>
                        <a14:backgroundMark x1="2710" y1="14493" x2="2710" y2="14493"/>
                        <a14:backgroundMark x1="3794" y1="17754" x2="3794" y2="17754"/>
                        <a14:backgroundMark x1="14634" y1="3623" x2="14634" y2="3623"/>
                        <a14:backgroundMark x1="17886" y1="2899" x2="17886" y2="2899"/>
                        <a14:backgroundMark x1="7859" y1="58333" x2="7859" y2="58333"/>
                        <a14:backgroundMark x1="2710" y1="57971" x2="2710" y2="57971"/>
                        <a14:backgroundMark x1="25745" y1="47826" x2="25745" y2="47826"/>
                        <a14:backgroundMark x1="16531" y1="67754" x2="16531" y2="67754"/>
                        <a14:backgroundMark x1="23848" y1="35870" x2="23848" y2="35870"/>
                        <a14:backgroundMark x1="15718" y1="48913" x2="15718" y2="48913"/>
                        <a14:backgroundMark x1="8130" y1="64130" x2="8130" y2="64130"/>
                        <a14:backgroundMark x1="39024" y1="28623" x2="39024" y2="28623"/>
                        <a14:backgroundMark x1="60434" y1="5072" x2="60434" y2="5072"/>
                        <a14:backgroundMark x1="62602" y1="3986" x2="62602" y2="3986"/>
                        <a14:backgroundMark x1="53930" y1="2899" x2="53930" y2="2899"/>
                        <a14:backgroundMark x1="65312" y1="1087" x2="65312" y2="1087"/>
                        <a14:backgroundMark x1="75339" y1="77174" x2="75339" y2="77174"/>
                        <a14:backgroundMark x1="75339" y1="88768" x2="75339" y2="88768"/>
                        <a14:backgroundMark x1="69648" y1="65942" x2="69648" y2="65942"/>
                        <a14:backgroundMark x1="61247" y1="84783" x2="61247" y2="84783"/>
                        <a14:backgroundMark x1="69919" y1="75000" x2="69919" y2="75000"/>
                      </a14:backgroundRemoval>
                    </a14:imgEffect>
                  </a14:imgLayer>
                </a14:imgProps>
              </a:ext>
              <a:ext uri="{28A0092B-C50C-407E-A947-70E740481C1C}">
                <a14:useLocalDpi xmlns="" xmlns:a14="http://schemas.microsoft.com/office/drawing/2010/main" val="0"/>
              </a:ext>
            </a:extLst>
          </a:blip>
          <a:srcRect/>
          <a:stretch>
            <a:fillRect/>
          </a:stretch>
        </p:blipFill>
        <p:spPr bwMode="auto">
          <a:xfrm>
            <a:off x="3347864" y="3254220"/>
            <a:ext cx="5573786" cy="35765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05304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78098"/>
          </a:xfrm>
        </p:spPr>
        <p:txBody>
          <a:bodyPr>
            <a:normAutofit/>
          </a:bodyPr>
          <a:lstStyle/>
          <a:p>
            <a:r>
              <a:rPr lang="ru-RU" sz="3200" dirty="0" smtClean="0">
                <a:latin typeface="Arial Black" pitchFamily="34" charset="0"/>
              </a:rPr>
              <a:t>Ситуация успеха</a:t>
            </a:r>
            <a:endParaRPr lang="ru-RU" sz="3200" dirty="0">
              <a:latin typeface="Arial Black" pitchFamily="34" charset="0"/>
            </a:endParaRPr>
          </a:p>
        </p:txBody>
      </p:sp>
      <p:sp>
        <p:nvSpPr>
          <p:cNvPr id="4" name="Объект 3"/>
          <p:cNvSpPr>
            <a:spLocks noGrp="1"/>
          </p:cNvSpPr>
          <p:nvPr>
            <p:ph sz="half" idx="2"/>
          </p:nvPr>
        </p:nvSpPr>
        <p:spPr>
          <a:xfrm>
            <a:off x="179512" y="908720"/>
            <a:ext cx="3744416" cy="3951288"/>
          </a:xfrm>
        </p:spPr>
        <p:txBody>
          <a:bodyPr/>
          <a:lstStyle/>
          <a:p>
            <a:pPr marL="0" indent="0">
              <a:buNone/>
            </a:pPr>
            <a:r>
              <a:rPr lang="ru-RU" b="1" u="sng" dirty="0" smtClean="0">
                <a:effectLst>
                  <a:outerShdw blurRad="38100" dist="38100" dir="2700000" algn="tl">
                    <a:srgbClr val="000000">
                      <a:alpha val="43137"/>
                    </a:srgbClr>
                  </a:outerShdw>
                </a:effectLst>
              </a:rPr>
              <a:t>Ситуация успеха </a:t>
            </a:r>
            <a:r>
              <a:rPr lang="ru-RU" dirty="0"/>
              <a:t>– </a:t>
            </a:r>
            <a:r>
              <a:rPr lang="ru-RU" b="1" i="1" dirty="0"/>
              <a:t>это такое целенаправленное, организованное сочетание условий, при которых создается возможность достичь значительных результатов в учебной деятельности. </a:t>
            </a:r>
            <a:endParaRPr lang="ru-RU" b="1" i="1" dirty="0">
              <a:effectLst/>
            </a:endParaRPr>
          </a:p>
        </p:txBody>
      </p:sp>
      <p:sp>
        <p:nvSpPr>
          <p:cNvPr id="6" name="Объект 5"/>
          <p:cNvSpPr>
            <a:spLocks noGrp="1"/>
          </p:cNvSpPr>
          <p:nvPr>
            <p:ph sz="quarter" idx="4"/>
          </p:nvPr>
        </p:nvSpPr>
        <p:spPr>
          <a:xfrm>
            <a:off x="3851920" y="980728"/>
            <a:ext cx="5040560" cy="3312368"/>
          </a:xfrm>
        </p:spPr>
        <p:txBody>
          <a:bodyPr>
            <a:normAutofit fontScale="85000" lnSpcReduction="10000"/>
          </a:bodyPr>
          <a:lstStyle/>
          <a:p>
            <a:pPr marL="0" indent="0">
              <a:buNone/>
            </a:pPr>
            <a:r>
              <a:rPr lang="ru-RU" b="1" dirty="0">
                <a:effectLst>
                  <a:outerShdw blurRad="38100" dist="38100" dir="2700000" algn="tl">
                    <a:srgbClr val="000000">
                      <a:alpha val="43137"/>
                    </a:srgbClr>
                  </a:outerShdw>
                </a:effectLst>
              </a:rPr>
              <a:t>Задача учителя </a:t>
            </a:r>
            <a:r>
              <a:rPr lang="ru-RU" dirty="0">
                <a:effectLst>
                  <a:outerShdw blurRad="38100" dist="38100" dir="2700000" algn="tl">
                    <a:srgbClr val="000000">
                      <a:alpha val="43137"/>
                    </a:srgbClr>
                  </a:outerShdw>
                </a:effectLst>
              </a:rPr>
              <a:t>состоит в том, чтобы дать возможность учащимся проявить свою индивидуальность, творчество, избавить от чувства страха, и вселить уверенность в свои силы. </a:t>
            </a:r>
            <a:endParaRPr lang="ru-RU" dirty="0" smtClean="0">
              <a:effectLst>
                <a:outerShdw blurRad="38100" dist="38100" dir="2700000" algn="tl">
                  <a:srgbClr val="000000">
                    <a:alpha val="43137"/>
                  </a:srgbClr>
                </a:outerShdw>
              </a:effectLst>
            </a:endParaRPr>
          </a:p>
          <a:p>
            <a:pPr marL="0" indent="0">
              <a:buNone/>
            </a:pPr>
            <a:r>
              <a:rPr lang="ru-RU" b="1" dirty="0" smtClean="0">
                <a:effectLst>
                  <a:outerShdw blurRad="38100" dist="38100" dir="2700000" algn="tl">
                    <a:srgbClr val="000000">
                      <a:alpha val="43137"/>
                    </a:srgbClr>
                  </a:outerShdw>
                </a:effectLst>
              </a:rPr>
              <a:t>Дифференцированное </a:t>
            </a:r>
            <a:r>
              <a:rPr lang="ru-RU" b="1" dirty="0">
                <a:effectLst>
                  <a:outerShdw blurRad="38100" dist="38100" dir="2700000" algn="tl">
                    <a:srgbClr val="000000">
                      <a:alpha val="43137"/>
                    </a:srgbClr>
                  </a:outerShdw>
                </a:effectLst>
              </a:rPr>
              <a:t>обучение </a:t>
            </a:r>
            <a:r>
              <a:rPr lang="ru-RU" dirty="0">
                <a:effectLst>
                  <a:outerShdw blurRad="38100" dist="38100" dir="2700000" algn="tl">
                    <a:srgbClr val="000000">
                      <a:alpha val="43137"/>
                    </a:srgbClr>
                  </a:outerShdw>
                </a:effectLst>
              </a:rPr>
              <a:t>позволяет каждому ученику работать в своем темпе, дает возможность справиться с заданием, способствует повышению интереса к учебной деятельности, формирует положительные мотивы учения.</a:t>
            </a:r>
          </a:p>
          <a:p>
            <a:endParaRPr lang="ru-RU" dirty="0">
              <a:effectLst>
                <a:outerShdw blurRad="38100" dist="38100" dir="2700000" algn="tl">
                  <a:srgbClr val="000000">
                    <a:alpha val="43137"/>
                  </a:srgbClr>
                </a:outerShdw>
              </a:effectLst>
            </a:endParaRPr>
          </a:p>
        </p:txBody>
      </p:sp>
      <p:pic>
        <p:nvPicPr>
          <p:cNvPr id="19458"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75856" y="3831609"/>
            <a:ext cx="5868145" cy="305609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0597430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1225536"/>
          </a:xfrm>
        </p:spPr>
        <p:txBody>
          <a:bodyPr>
            <a:normAutofit/>
          </a:bodyPr>
          <a:lstStyle/>
          <a:p>
            <a:r>
              <a:rPr lang="ru-RU" b="1" dirty="0" smtClean="0">
                <a:latin typeface="Times New Roman" panose="02020603050405020304" pitchFamily="18" charset="0"/>
                <a:cs typeface="Times New Roman" panose="02020603050405020304" pitchFamily="18" charset="0"/>
              </a:rPr>
              <a:t>Профилактика неуспеваемости</a:t>
            </a:r>
            <a:endParaRPr lang="ru-RU" b="1" dirty="0"/>
          </a:p>
        </p:txBody>
      </p:sp>
      <p:graphicFrame>
        <p:nvGraphicFramePr>
          <p:cNvPr id="8" name="Таблица 7"/>
          <p:cNvGraphicFramePr>
            <a:graphicFrameLocks noGrp="1"/>
          </p:cNvGraphicFramePr>
          <p:nvPr>
            <p:extLst>
              <p:ext uri="{D42A27DB-BD31-4B8C-83A1-F6EECF244321}">
                <p14:modId xmlns="" xmlns:p14="http://schemas.microsoft.com/office/powerpoint/2010/main" val="3709330122"/>
              </p:ext>
            </p:extLst>
          </p:nvPr>
        </p:nvGraphicFramePr>
        <p:xfrm>
          <a:off x="0" y="1928802"/>
          <a:ext cx="9144000" cy="3931920"/>
        </p:xfrm>
        <a:graphic>
          <a:graphicData uri="http://schemas.openxmlformats.org/drawingml/2006/table">
            <a:tbl>
              <a:tblPr firstRow="1" bandRow="1">
                <a:tableStyleId>{21E4AEA4-8DFA-4A89-87EB-49C32662AFE0}</a:tableStyleId>
              </a:tblPr>
              <a:tblGrid>
                <a:gridCol w="3102638">
                  <a:extLst>
                    <a:ext uri="{9D8B030D-6E8A-4147-A177-3AD203B41FA5}">
                      <a16:colId xmlns="" xmlns:a16="http://schemas.microsoft.com/office/drawing/2014/main" val="1884211455"/>
                    </a:ext>
                  </a:extLst>
                </a:gridCol>
                <a:gridCol w="6041362">
                  <a:extLst>
                    <a:ext uri="{9D8B030D-6E8A-4147-A177-3AD203B41FA5}">
                      <a16:colId xmlns="" xmlns:a16="http://schemas.microsoft.com/office/drawing/2014/main" val="1044992533"/>
                    </a:ext>
                  </a:extLst>
                </a:gridCol>
              </a:tblGrid>
              <a:tr h="460772">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Этап урока</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Действия</a:t>
                      </a:r>
                      <a:r>
                        <a:rPr lang="ru-RU" sz="2400" baseline="0" dirty="0" smtClean="0">
                          <a:solidFill>
                            <a:schemeClr val="tx1"/>
                          </a:solidFill>
                          <a:latin typeface="Times New Roman" panose="02020603050405020304" pitchFamily="18" charset="0"/>
                          <a:cs typeface="Times New Roman" panose="02020603050405020304" pitchFamily="18" charset="0"/>
                        </a:rPr>
                        <a:t> педагога </a:t>
                      </a:r>
                      <a:endParaRPr lang="ru-RU"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02670050"/>
                  </a:ext>
                </a:extLst>
              </a:tr>
              <a:tr h="3471148">
                <a:tc>
                  <a:txBody>
                    <a:bodyPr/>
                    <a:lstStyle/>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Контроль подготовленности учащихся</a:t>
                      </a:r>
                    </a:p>
                    <a:p>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000" b="1" kern="1200" dirty="0" smtClean="0">
                          <a:solidFill>
                            <a:schemeClr val="dk1"/>
                          </a:solidFill>
                          <a:latin typeface="Times New Roman" pitchFamily="18" charset="0"/>
                          <a:ea typeface="+mn-ea"/>
                          <a:cs typeface="Times New Roman" pitchFamily="18" charset="0"/>
                        </a:rPr>
                        <a:t>Проверять, как ученики усвоили трудный для восприятия материал. После проверки письменных самостоятельных работ, анализа устных ответов, выявить типичные для класса ошибки. Акцентировать внимание на их устранении. Если школьник пропустил предыдущий урок, проверить, как он усвоил материал. Завершив изучение темы, подвести итоги: проанализировать уровень усвоения новых знаний, умений и навыков, разобраться с причиной отставания.</a:t>
                      </a:r>
                      <a:endParaRPr lang="ru-RU" sz="2000" b="1" dirty="0">
                        <a:latin typeface="Times New Roman" pitchFamily="18" charset="0"/>
                        <a:cs typeface="Times New Roman" pitchFamily="18" charset="0"/>
                      </a:endParaRPr>
                    </a:p>
                  </a:txBody>
                  <a:tcPr/>
                </a:tc>
                <a:extLst>
                  <a:ext uri="{0D108BD9-81ED-4DB2-BD59-A6C34878D82A}">
                    <a16:rowId xmlns="" xmlns:a16="http://schemas.microsoft.com/office/drawing/2014/main" val="52543761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graphicFrame>
        <p:nvGraphicFramePr>
          <p:cNvPr id="3" name="Таблица 2"/>
          <p:cNvGraphicFramePr>
            <a:graphicFrameLocks noGrp="1"/>
          </p:cNvGraphicFramePr>
          <p:nvPr>
            <p:extLst>
              <p:ext uri="{D42A27DB-BD31-4B8C-83A1-F6EECF244321}">
                <p14:modId xmlns="" xmlns:p14="http://schemas.microsoft.com/office/powerpoint/2010/main" val="2480263424"/>
              </p:ext>
            </p:extLst>
          </p:nvPr>
        </p:nvGraphicFramePr>
        <p:xfrm>
          <a:off x="-32" y="357166"/>
          <a:ext cx="9144032" cy="5514251"/>
        </p:xfrm>
        <a:graphic>
          <a:graphicData uri="http://schemas.openxmlformats.org/drawingml/2006/table">
            <a:tbl>
              <a:tblPr firstRow="1" bandRow="1">
                <a:tableStyleId>{21E4AEA4-8DFA-4A89-87EB-49C32662AFE0}</a:tableStyleId>
              </a:tblPr>
              <a:tblGrid>
                <a:gridCol w="3747410">
                  <a:extLst>
                    <a:ext uri="{9D8B030D-6E8A-4147-A177-3AD203B41FA5}">
                      <a16:colId xmlns="" xmlns:a16="http://schemas.microsoft.com/office/drawing/2014/main" val="1884211455"/>
                    </a:ext>
                  </a:extLst>
                </a:gridCol>
                <a:gridCol w="5396622">
                  <a:extLst>
                    <a:ext uri="{9D8B030D-6E8A-4147-A177-3AD203B41FA5}">
                      <a16:colId xmlns="" xmlns:a16="http://schemas.microsoft.com/office/drawing/2014/main" val="1044992533"/>
                    </a:ext>
                  </a:extLst>
                </a:gridCol>
              </a:tblGrid>
              <a:tr h="728891">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Этап урока</a:t>
                      </a:r>
                      <a:endParaRPr lang="ru-RU" sz="2400" dirty="0">
                        <a:solidFill>
                          <a:schemeClr val="tx1"/>
                        </a:solidFill>
                        <a:latin typeface="Times New Roman" panose="02020603050405020304" pitchFamily="18" charset="0"/>
                        <a:cs typeface="Times New Roman" panose="02020603050405020304" pitchFamily="18" charset="0"/>
                      </a:endParaRPr>
                    </a:p>
                  </a:txBody>
                  <a:tcPr/>
                </a:tc>
                <a:tc>
                  <a:txBody>
                    <a:bodyPr/>
                    <a:lstStyle/>
                    <a:p>
                      <a:r>
                        <a:rPr lang="ru-RU" sz="2400" dirty="0" smtClean="0">
                          <a:solidFill>
                            <a:schemeClr val="tx1"/>
                          </a:solidFill>
                          <a:latin typeface="Times New Roman" panose="02020603050405020304" pitchFamily="18" charset="0"/>
                          <a:cs typeface="Times New Roman" panose="02020603050405020304" pitchFamily="18" charset="0"/>
                        </a:rPr>
                        <a:t>Действия</a:t>
                      </a:r>
                      <a:r>
                        <a:rPr lang="ru-RU" sz="2400" baseline="0" dirty="0" smtClean="0">
                          <a:solidFill>
                            <a:schemeClr val="tx1"/>
                          </a:solidFill>
                          <a:latin typeface="Times New Roman" panose="02020603050405020304" pitchFamily="18" charset="0"/>
                          <a:cs typeface="Times New Roman" panose="02020603050405020304" pitchFamily="18" charset="0"/>
                        </a:rPr>
                        <a:t> педагога </a:t>
                      </a:r>
                      <a:endParaRPr lang="ru-RU" sz="2400" dirty="0">
                        <a:solidFill>
                          <a:schemeClr val="tx1"/>
                        </a:solidFill>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2702670050"/>
                  </a:ext>
                </a:extLst>
              </a:tr>
              <a:tr h="4414645">
                <a:tc>
                  <a:txBody>
                    <a:bodyPr/>
                    <a:lstStyle/>
                    <a:p>
                      <a:endParaRPr lang="ru-RU" sz="2800" dirty="0" smtClean="0">
                        <a:latin typeface="Times New Roman" panose="02020603050405020304" pitchFamily="18" charset="0"/>
                        <a:cs typeface="Times New Roman" panose="02020603050405020304" pitchFamily="18" charset="0"/>
                      </a:endParaRPr>
                    </a:p>
                    <a:p>
                      <a:endParaRPr lang="ru-RU" sz="2800" dirty="0" smtClean="0">
                        <a:latin typeface="Times New Roman" panose="02020603050405020304" pitchFamily="18" charset="0"/>
                        <a:cs typeface="Times New Roman" panose="02020603050405020304" pitchFamily="18" charset="0"/>
                      </a:endParaRPr>
                    </a:p>
                    <a:p>
                      <a:r>
                        <a:rPr lang="ru-RU" sz="2800" dirty="0" smtClean="0">
                          <a:latin typeface="Times New Roman" panose="02020603050405020304" pitchFamily="18" charset="0"/>
                          <a:cs typeface="Times New Roman" panose="02020603050405020304" pitchFamily="18" charset="0"/>
                        </a:rPr>
                        <a:t>Изложение нового материала</a:t>
                      </a:r>
                      <a:endParaRPr lang="ru-RU" sz="2000" dirty="0" smtClean="0">
                        <a:latin typeface="Times New Roman" panose="02020603050405020304" pitchFamily="18" charset="0"/>
                        <a:cs typeface="Times New Roman" panose="02020603050405020304" pitchFamily="18" charset="0"/>
                      </a:endParaRPr>
                    </a:p>
                    <a:p>
                      <a:endParaRPr lang="ru-RU" sz="2000" dirty="0" smtClean="0">
                        <a:latin typeface="Times New Roman" panose="02020603050405020304" pitchFamily="18" charset="0"/>
                        <a:cs typeface="Times New Roman" panose="02020603050405020304" pitchFamily="18" charset="0"/>
                      </a:endParaRPr>
                    </a:p>
                    <a:p>
                      <a:endParaRPr lang="ru-RU" sz="2000" dirty="0">
                        <a:latin typeface="Times New Roman" panose="02020603050405020304" pitchFamily="18" charset="0"/>
                        <a:cs typeface="Times New Roman" panose="02020603050405020304" pitchFamily="18" charset="0"/>
                      </a:endParaRPr>
                    </a:p>
                  </a:txBody>
                  <a:tcPr/>
                </a:tc>
                <a:tc>
                  <a:txBody>
                    <a:bodyPr/>
                    <a:lstStyle/>
                    <a:p>
                      <a:r>
                        <a:rPr lang="ru-RU" sz="2800" b="1" kern="1200" dirty="0" smtClean="0">
                          <a:solidFill>
                            <a:schemeClr val="dk1"/>
                          </a:solidFill>
                          <a:latin typeface="Times New Roman" pitchFamily="18" charset="0"/>
                          <a:ea typeface="+mn-ea"/>
                          <a:cs typeface="Times New Roman" pitchFamily="18" charset="0"/>
                        </a:rPr>
                        <a:t>Во время урока контролировать, понимают ли дети суть изучаемых терминов, понятий. Поощрять стремление учеников задавать вопросы при затруднениях. Выбирать методы и формы работы, которые вызовут интерес к процессу обучения. Обеспечить активное усвоение знаний всеми учащимися.</a:t>
                      </a:r>
                      <a:endParaRPr lang="ru-RU" sz="2800" b="1" dirty="0">
                        <a:latin typeface="Times New Roman" pitchFamily="18" charset="0"/>
                        <a:cs typeface="Times New Roman" pitchFamily="18" charset="0"/>
                      </a:endParaRPr>
                    </a:p>
                  </a:txBody>
                  <a:tcPr/>
                </a:tc>
                <a:extLst>
                  <a:ext uri="{0D108BD9-81ED-4DB2-BD59-A6C34878D82A}">
                    <a16:rowId xmlns="" xmlns:a16="http://schemas.microsoft.com/office/drawing/2014/main" val="525437618"/>
                  </a:ext>
                </a:extLst>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915</TotalTime>
  <Words>651</Words>
  <Application>Microsoft Office PowerPoint</Application>
  <PresentationFormat>Экран (4:3)</PresentationFormat>
  <Paragraphs>51</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Типы неуспевающих учащихся</vt:lpstr>
      <vt:lpstr>Неуспеваемость: предупреждение и устранение</vt:lpstr>
      <vt:lpstr>Пути предупреждения неуспеваемости</vt:lpstr>
      <vt:lpstr>Пути предупреждения неуспеваемости</vt:lpstr>
      <vt:lpstr>Сформировать мотивацию учения — значит помочь преодолеть неуспеваемость.  </vt:lpstr>
      <vt:lpstr>Ситуация успеха</vt:lpstr>
      <vt:lpstr>Профилактика неуспеваемости</vt:lpstr>
      <vt:lpstr>Слайд 9</vt:lpstr>
      <vt:lpstr>Слайд 10</vt:lpstr>
      <vt:lpstr>Слайд 11</vt:lpstr>
      <vt:lpstr>Основное условие предупреждения и преодоления неуспеваемости – это высокое качество урока!</vt:lpstr>
      <vt:lpstr>Слайд 13</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fear8551</dc:creator>
  <cp:lastModifiedBy>Оксана</cp:lastModifiedBy>
  <cp:revision>67</cp:revision>
  <dcterms:created xsi:type="dcterms:W3CDTF">2015-10-21T08:59:58Z</dcterms:created>
  <dcterms:modified xsi:type="dcterms:W3CDTF">2018-10-30T04:35:52Z</dcterms:modified>
</cp:coreProperties>
</file>