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7" r:id="rId10"/>
    <p:sldId id="259" r:id="rId11"/>
    <p:sldId id="260" r:id="rId12"/>
    <p:sldId id="261" r:id="rId13"/>
    <p:sldId id="258" r:id="rId14"/>
    <p:sldId id="262" r:id="rId15"/>
    <p:sldId id="263" r:id="rId16"/>
    <p:sldId id="264" r:id="rId17"/>
    <p:sldId id="265" r:id="rId18"/>
    <p:sldId id="266" r:id="rId19"/>
    <p:sldId id="269" r:id="rId20"/>
    <p:sldId id="270" r:id="rId21"/>
    <p:sldId id="267" r:id="rId22"/>
    <p:sldId id="26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6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DD140-7DBF-466C-81EE-22254B757803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CC69-3568-45AD-BF21-CD8E108BE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56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E7C07-5219-4324-BB7A-E760EC17C784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AF0BF-B00A-4FBA-BD29-61591540E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0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CC3D3-1CCC-4398-8DB1-BCA5B83EA812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1849B-3FF0-4E11-88FA-94CD459A0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476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00DFBB-B68C-4FBE-9EF3-B2C878D404A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5463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AE622A-DA6F-44D8-AA03-B53F5F8AE84C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1956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1F2641-91AB-47B8-B485-23CBFE151A7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7737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F923E0-4EA0-44DC-85E3-9B0F6DE9223C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0708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3ABCD6-0782-4E16-A539-1409FB8637A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071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3C4D51-4537-42F1-B921-93A423F069A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9731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5AD0BC-00FF-4633-A24F-3B985004387E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6640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9963DE-4561-417D-9870-1CCAC8C5732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9397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4100-24D7-4FC6-B92E-64653F3F1DFD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B2CD7-2433-4A63-A62F-7C236F52A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037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C4B578-6B5E-478D-80D2-366575139F0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9675558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9833B6-4760-4BD2-ADDD-37EED27DDD1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4429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AD86C2-484E-4F8F-8B6B-DE850E3946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334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00DFBB-B68C-4FBE-9EF3-B2C878D404A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620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AE622A-DA6F-44D8-AA03-B53F5F8AE84C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0093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1F2641-91AB-47B8-B485-23CBFE151A7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8306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F923E0-4EA0-44DC-85E3-9B0F6DE9223C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4024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3ABCD6-0782-4E16-A539-1409FB8637A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1885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3C4D51-4537-42F1-B921-93A423F069A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5598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5AD0BC-00FF-4633-A24F-3B985004387E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8561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F2CDF-2DF4-4BBF-8483-202522FA8FD6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733CD-7DE8-47CE-A7E6-D1BBC2C6B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81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9963DE-4561-417D-9870-1CCAC8C5732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2032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C4B578-6B5E-478D-80D2-366575139F0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582161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9833B6-4760-4BD2-ADDD-37EED27DDD1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4647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AD86C2-484E-4F8F-8B6B-DE850E3946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9414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00DFBB-B68C-4FBE-9EF3-B2C878D404A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9772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AE622A-DA6F-44D8-AA03-B53F5F8AE84C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5972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1F2641-91AB-47B8-B485-23CBFE151A7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1754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F923E0-4EA0-44DC-85E3-9B0F6DE9223C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9646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3ABCD6-0782-4E16-A539-1409FB8637A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7882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3C4D51-4537-42F1-B921-93A423F069A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2411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7920D-923F-4D90-9748-10A1741725B6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55BC0-AE49-427B-BE8F-D785325F4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50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5AD0BC-00FF-4633-A24F-3B985004387E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4187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9963DE-4561-417D-9870-1CCAC8C5732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8613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C4B578-6B5E-478D-80D2-366575139F0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53620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9833B6-4760-4BD2-ADDD-37EED27DDD1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1878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AD86C2-484E-4F8F-8B6B-DE850E3946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8262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00DFBB-B68C-4FBE-9EF3-B2C878D404A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3510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AE622A-DA6F-44D8-AA03-B53F5F8AE84C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3577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1F2641-91AB-47B8-B485-23CBFE151A7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5344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F923E0-4EA0-44DC-85E3-9B0F6DE9223C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2576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3ABCD6-0782-4E16-A539-1409FB8637A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7865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4C295-69B0-44E7-BD9B-B06CB270B36F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8C50-73AC-4412-963A-830D5F123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4540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3C4D51-4537-42F1-B921-93A423F069A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784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5AD0BC-00FF-4633-A24F-3B985004387E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9656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9963DE-4561-417D-9870-1CCAC8C5732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8795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C4B578-6B5E-478D-80D2-366575139F0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5899325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9833B6-4760-4BD2-ADDD-37EED27DDD1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2125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AD86C2-484E-4F8F-8B6B-DE850E3946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436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00DFBB-B68C-4FBE-9EF3-B2C878D404A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1360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AE622A-DA6F-44D8-AA03-B53F5F8AE84C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7578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1F2641-91AB-47B8-B485-23CBFE151A7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0454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F923E0-4EA0-44DC-85E3-9B0F6DE9223C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4409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EE5C8-9861-4511-A23F-1B7495889F43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7C85B-2021-4A5B-A665-9449B97DC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2863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3ABCD6-0782-4E16-A539-1409FB8637A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4602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3C4D51-4537-42F1-B921-93A423F069A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1496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5AD0BC-00FF-4633-A24F-3B985004387E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8296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9963DE-4561-417D-9870-1CCAC8C5732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1248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C4B578-6B5E-478D-80D2-366575139F0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5518880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9833B6-4760-4BD2-ADDD-37EED27DDD1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6327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AD86C2-484E-4F8F-8B6B-DE850E3946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1606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00DFBB-B68C-4FBE-9EF3-B2C878D404A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3764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AE622A-DA6F-44D8-AA03-B53F5F8AE84C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9684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1F2641-91AB-47B8-B485-23CBFE151A7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4037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3CED1-184B-4EFC-99CA-59175775721A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9A035-2F45-47E6-95DB-F27AADFCA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236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F923E0-4EA0-44DC-85E3-9B0F6DE9223C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980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3ABCD6-0782-4E16-A539-1409FB8637A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0551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3C4D51-4537-42F1-B921-93A423F069A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0704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5AD0BC-00FF-4633-A24F-3B985004387E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7312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9963DE-4561-417D-9870-1CCAC8C5732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6774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C4B578-6B5E-478D-80D2-366575139F0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5615147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9833B6-4760-4BD2-ADDD-37EED27DDD1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5831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AD86C2-484E-4F8F-8B6B-DE850E3946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9830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00DFBB-B68C-4FBE-9EF3-B2C878D404A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6983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AE622A-DA6F-44D8-AA03-B53F5F8AE84C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1040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C7DE1-D620-4120-8043-EA51DCDE7F8F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24C13-51D9-42A2-BE33-797EC6AD9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74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1F2641-91AB-47B8-B485-23CBFE151A7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9885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F923E0-4EA0-44DC-85E3-9B0F6DE9223C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0262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3ABCD6-0782-4E16-A539-1409FB8637A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5167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3C4D51-4537-42F1-B921-93A423F069A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4767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5AD0BC-00FF-4633-A24F-3B985004387E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7208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9963DE-4561-417D-9870-1CCAC8C5732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2689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C4B578-6B5E-478D-80D2-366575139F0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0090900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9833B6-4760-4BD2-ADDD-37EED27DDD1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1878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AD86C2-484E-4F8F-8B6B-DE850E39465B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7178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B7DDD-2E55-499B-B9AF-EB7410639EA0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BF9B4-CCBD-4F24-A1BA-32EF2DE65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0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A1D3EC-0977-4D9F-9C9D-EF9EC4B82D19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579E15-09EB-49AB-B127-5191916EE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F477013-07C1-4598-BE92-F426C20DDEB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9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l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F477013-07C1-4598-BE92-F426C20DDEB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3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l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F477013-07C1-4598-BE92-F426C20DDEB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 dir="l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F477013-07C1-4598-BE92-F426C20DDEB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over dir="l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F477013-07C1-4598-BE92-F426C20DDEB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2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over dir="l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F477013-07C1-4598-BE92-F426C20DDEB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9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over dir="l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F477013-07C1-4598-BE92-F426C20DDEB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cover dir="l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 rotWithShape="1">
          <a:blip r:embed="rId2" cstate="print"/>
          <a:srcRect l="4028" r="3333" b="3473"/>
          <a:stretch/>
        </p:blipFill>
        <p:spPr bwMode="auto">
          <a:xfrm>
            <a:off x="0" y="-37699"/>
            <a:ext cx="9144000" cy="689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МОДУЛЬ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632848" cy="273630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Россия –могучая наша держава!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72" y="-136004"/>
            <a:ext cx="8229600" cy="90872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Природа России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170" name="Picture 2" descr="http://img-fotki.yandex.ru/get/4414/13588754.c3/0_7408e_8a383b0c_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764704"/>
            <a:ext cx="3848944" cy="288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north-cyprus.net/basin/aktualite/wallpapaper/manzara/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72716"/>
            <a:ext cx="3827579" cy="287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amlib.ru/img/t/tatxjana_turwe/eslitiindigo/45189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75" y="3717031"/>
            <a:ext cx="3986679" cy="299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fotocvetov.ru/mnogo/200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306" y="3729952"/>
            <a:ext cx="3899587" cy="292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2940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                    Планируемые результаты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7885" y="1412776"/>
            <a:ext cx="6156176" cy="5445224"/>
          </a:xfrm>
        </p:spPr>
        <p:txBody>
          <a:bodyPr/>
          <a:lstStyle/>
          <a:p>
            <a:r>
              <a:rPr lang="ru-RU" sz="2100" dirty="0"/>
              <a:t>1.	Формирование основ российской гражданской идентичности, чувства гордости за свою Родину.</a:t>
            </a:r>
          </a:p>
          <a:p>
            <a:r>
              <a:rPr lang="ru-RU" sz="2100" dirty="0"/>
              <a:t>2.	Осознание своей этнической и национальной </a:t>
            </a:r>
            <a:r>
              <a:rPr lang="ru-RU" sz="2100" dirty="0" smtClean="0"/>
              <a:t>принадлежности </a:t>
            </a:r>
            <a:r>
              <a:rPr lang="ru-RU" sz="2100" dirty="0"/>
              <a:t>в контексте ценностей многонационального российского общества.</a:t>
            </a:r>
          </a:p>
          <a:p>
            <a:r>
              <a:rPr lang="ru-RU" sz="2100" dirty="0"/>
              <a:t>3.	Приобретение  опыта  эмоционально окрашенного личностного отношения к миру природы и культуры.</a:t>
            </a:r>
          </a:p>
          <a:p>
            <a:r>
              <a:rPr lang="ru-RU" sz="2100" dirty="0"/>
              <a:t>4.	Раскрытие  и </a:t>
            </a:r>
            <a:r>
              <a:rPr lang="ru-RU" sz="2100" dirty="0" smtClean="0"/>
              <a:t>установление  </a:t>
            </a:r>
            <a:r>
              <a:rPr lang="ru-RU" sz="2100" dirty="0"/>
              <a:t>связи  между понятиями «мама», «отчий дом», «родина», «любовь».</a:t>
            </a:r>
          </a:p>
          <a:p>
            <a:r>
              <a:rPr lang="ru-RU" sz="2100" dirty="0"/>
              <a:t>5.	Знакомство  с историей возникновения символов России.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6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4000" dirty="0" smtClean="0"/>
              <a:t>             </a:t>
            </a:r>
            <a:r>
              <a:rPr lang="ru-RU" b="1" dirty="0" smtClean="0">
                <a:solidFill>
                  <a:srgbClr val="002060"/>
                </a:solidFill>
              </a:rPr>
              <a:t>Планируемые </a:t>
            </a:r>
            <a:r>
              <a:rPr lang="ru-RU" b="1" dirty="0">
                <a:solidFill>
                  <a:srgbClr val="002060"/>
                </a:solidFill>
              </a:rPr>
              <a:t>результаты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268760"/>
            <a:ext cx="5698976" cy="4857403"/>
          </a:xfrm>
        </p:spPr>
        <p:txBody>
          <a:bodyPr/>
          <a:lstStyle/>
          <a:p>
            <a:r>
              <a:rPr lang="ru-RU" sz="1800" dirty="0"/>
              <a:t>6.	Воспитание доброжелательности и эмоционально-нравственной отзывчивости, понимания и сопереживания чувствам других людей; развитие начальных форм регуляции своих эмоциональных состояний.</a:t>
            </a:r>
          </a:p>
          <a:p>
            <a:r>
              <a:rPr lang="ru-RU" sz="1800" dirty="0"/>
              <a:t>7.	Овладение способностью принимать и сохранять цели и задачи учебно-творческой деятельности, а также находить средства её осуществления.</a:t>
            </a:r>
          </a:p>
          <a:p>
            <a:r>
              <a:rPr lang="ru-RU" sz="1800" dirty="0"/>
              <a:t>8.	Формирование умений планировать, контролировать и оценивать учебные действия в соответствии с поставленной задачей и условиями её реализации; определять наиболее эффективные способы достижения результата; вносить соответствующие коррективы в их выполнение на основе оценки и с учётом характера ошибок; понимать причины успеха/неуспеха учебно-творческой  деятельности.</a:t>
            </a:r>
          </a:p>
          <a:p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2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002060"/>
                </a:solidFill>
              </a:rPr>
              <a:t>                    </a:t>
            </a:r>
            <a:r>
              <a:rPr lang="ru-RU" sz="4000" b="1" dirty="0" smtClean="0">
                <a:solidFill>
                  <a:srgbClr val="002060"/>
                </a:solidFill>
              </a:rPr>
              <a:t>Планируемые </a:t>
            </a:r>
            <a:r>
              <a:rPr lang="ru-RU" sz="4000" b="1" dirty="0">
                <a:solidFill>
                  <a:srgbClr val="002060"/>
                </a:solidFill>
              </a:rPr>
              <a:t>результаты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268760"/>
            <a:ext cx="5698976" cy="4857403"/>
          </a:xfrm>
        </p:spPr>
        <p:txBody>
          <a:bodyPr/>
          <a:lstStyle/>
          <a:p>
            <a:r>
              <a:rPr lang="ru-RU" sz="2400" dirty="0"/>
              <a:t>9.	Умение осуществлять информационный поиск для выполнения учебных заданий.</a:t>
            </a:r>
          </a:p>
          <a:p>
            <a:r>
              <a:rPr lang="ru-RU" sz="2400" dirty="0"/>
              <a:t>10.	Готовность слушать собеседника, вести диалог, признавать возможность существования различных точек зрения и права каждого иметь свою собственную; излагать своё мнение и аргументировать свою точку зрения и оценку событий.</a:t>
            </a:r>
          </a:p>
          <a:p>
            <a:r>
              <a:rPr lang="ru-RU" sz="2400" dirty="0"/>
              <a:t>11.	Осознание ценности нравственности духовности в человеческой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13044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</a:t>
            </a:r>
            <a:r>
              <a:rPr lang="ru-RU" sz="3600" b="1" dirty="0" smtClean="0"/>
              <a:t>Модульный </a:t>
            </a:r>
            <a:r>
              <a:rPr lang="ru-RU" sz="3600" b="1" dirty="0"/>
              <a:t>курс  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«</a:t>
            </a:r>
            <a:r>
              <a:rPr lang="ru-RU" sz="3600" b="1" dirty="0"/>
              <a:t>Россия – могучая наша держава»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47800"/>
            <a:ext cx="8100392" cy="572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09469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C00000"/>
                </a:solidFill>
              </a:rPr>
              <a:t>Итоговое занятие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600200"/>
            <a:ext cx="5338936" cy="45259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Классный час на ГПД</a:t>
            </a:r>
          </a:p>
          <a:p>
            <a:r>
              <a:rPr lang="ru-RU" dirty="0" smtClean="0"/>
              <a:t>Интеллектуально-творческое занятие по итогам модуля «Россия – могучая наша держава!»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1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1771"/>
            <a:ext cx="8229600" cy="100249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Актуальность темы модуля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836712"/>
            <a:ext cx="5842992" cy="5289451"/>
          </a:xfrm>
        </p:spPr>
        <p:txBody>
          <a:bodyPr/>
          <a:lstStyle/>
          <a:p>
            <a:r>
              <a:rPr lang="ru-RU" sz="2900" b="1" dirty="0" smtClean="0"/>
              <a:t>Россиянам в высшей степени были всегда свойственны любовь к родной земле, гордость своей принадлежности России. Величайшей национальной ценностью является патриотизм – любовь к своему народу, тяга ко всему русскому, неотрывная привязанность к месту своего рождения, уважение к предкам, традициям, культуре, всему укладу жизни.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0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333375"/>
            <a:ext cx="8569325" cy="6191250"/>
          </a:xfrm>
          <a:ln w="76200">
            <a:pattFill prst="lgCheck">
              <a:fgClr>
                <a:srgbClr val="990033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CC6600"/>
                </a:solidFill>
              </a:rPr>
              <a:t>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5"/>
          <a:stretch>
            <a:fillRect/>
          </a:stretch>
        </p:blipFill>
        <p:spPr bwMode="auto">
          <a:xfrm>
            <a:off x="5176331" y="838201"/>
            <a:ext cx="3539044" cy="531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1000" y="457200"/>
            <a:ext cx="4795331" cy="571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10" b="1" dirty="0">
                <a:solidFill>
                  <a:prstClr val="black"/>
                </a:solidFill>
                <a:latin typeface="Arial" charset="0"/>
                <a:cs typeface="+mn-cs"/>
              </a:rPr>
              <a:t>Цель модуля</a:t>
            </a:r>
            <a:r>
              <a:rPr lang="ru-RU" sz="2610" dirty="0">
                <a:solidFill>
                  <a:prstClr val="black"/>
                </a:solidFill>
                <a:latin typeface="Arial" charset="0"/>
                <a:cs typeface="+mn-cs"/>
              </a:rPr>
              <a:t>: создать условия для формирования  основ патриотизма - воспитание  качеств человека, которые составляют основу его коммуникативной, гражданской и социальной активности, развитие творческих способностей, воспитание уважения к истории, традициям культуре своей семьи, малой родины, Отечества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289163429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3240360" cy="3011934"/>
          </a:xfrm>
        </p:spPr>
        <p:txBody>
          <a:bodyPr/>
          <a:lstStyle/>
          <a:p>
            <a:r>
              <a:rPr lang="ru-RU" sz="3600" dirty="0"/>
              <a:t>Дидактическая задача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/>
          <a:p>
            <a:r>
              <a:rPr lang="ru-RU" dirty="0"/>
              <a:t>Приобщение учащихся к духовному наследию, богатствам отечественной культуры через формирование самооценки на  основе критериев успешности учебно - творческой  деятельности.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3016"/>
            <a:ext cx="3008313" cy="255314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41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457200"/>
            <a:ext cx="8991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prstClr val="black"/>
                </a:solidFill>
                <a:latin typeface="Arial" charset="0"/>
                <a:cs typeface="+mn-cs"/>
              </a:rPr>
              <a:t>            Задачи </a:t>
            </a:r>
            <a:r>
              <a:rPr lang="ru-RU" sz="2500" b="1" dirty="0">
                <a:solidFill>
                  <a:prstClr val="black"/>
                </a:solidFill>
                <a:latin typeface="Arial" charset="0"/>
                <a:cs typeface="+mn-cs"/>
              </a:rPr>
              <a:t>модуля:</a:t>
            </a:r>
            <a:endParaRPr lang="ru-RU" sz="2500" dirty="0">
              <a:solidFill>
                <a:prstClr val="black"/>
              </a:solidFill>
              <a:latin typeface="Arial" charset="0"/>
              <a:cs typeface="+mn-cs"/>
            </a:endParaRPr>
          </a:p>
          <a:p>
            <a:endParaRPr lang="ru-RU" sz="2500" dirty="0" smtClean="0">
              <a:latin typeface="Arial" charset="0"/>
              <a:cs typeface="+mn-cs"/>
            </a:endParaRPr>
          </a:p>
          <a:p>
            <a:endParaRPr lang="ru-RU" sz="2500" dirty="0">
              <a:latin typeface="Arial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889844"/>
            <a:ext cx="78488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формирование толерантности учащихся через пробуждение и укрепление родственных чувств и отношений к родителям, братьям и сестрам, старшим и младшим членам семьи, к близким людям;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одноклассникам;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-формирование у ребят интереса к изучению истории, культуры, традиций своего края, родины, жизни земляков, верно служивших и служащих Родине;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-воспитание любви  к месту, где родился и живёшь, уважения к его историческому прошлому и настоящему, чувства ответственности за его будущее;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-развитие творческой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активности;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- вырабатывать привычку вести себя в соответствии с общепринятыми нормами, как в обществе, так и дома.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9322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модуля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091882"/>
              </p:ext>
            </p:extLst>
          </p:nvPr>
        </p:nvGraphicFramePr>
        <p:xfrm>
          <a:off x="3059832" y="1556793"/>
          <a:ext cx="5760639" cy="518457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42683"/>
                <a:gridCol w="1437443"/>
                <a:gridCol w="2280513"/>
              </a:tblGrid>
              <a:tr h="897456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раздела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Количество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  интеграции</a:t>
                      </a:r>
                      <a:endParaRPr lang="ru-RU" dirty="0"/>
                    </a:p>
                  </a:txBody>
                  <a:tcPr/>
                </a:tc>
              </a:tr>
              <a:tr h="897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Я горжусь тобой, Россия!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17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effectLst/>
                        </a:rPr>
                        <a:t>Окр</a:t>
                      </a:r>
                      <a:r>
                        <a:rPr lang="ru-RU" sz="1800" dirty="0">
                          <a:effectLst/>
                        </a:rPr>
                        <a:t>. мир, </a:t>
                      </a:r>
                      <a:r>
                        <a:rPr lang="ru-RU" sz="1800" dirty="0" err="1">
                          <a:effectLst/>
                        </a:rPr>
                        <a:t>лит.краев</a:t>
                      </a:r>
                      <a:r>
                        <a:rPr lang="ru-RU" sz="1800" dirty="0">
                          <a:effectLst/>
                        </a:rPr>
                        <a:t>, история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55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Славим Россию.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effectLst/>
                        </a:rPr>
                        <a:t>Окр</a:t>
                      </a:r>
                      <a:r>
                        <a:rPr lang="ru-RU" sz="1800" dirty="0">
                          <a:effectLst/>
                        </a:rPr>
                        <a:t>. мир, </a:t>
                      </a:r>
                      <a:r>
                        <a:rPr lang="ru-RU" sz="1800" dirty="0" err="1">
                          <a:effectLst/>
                        </a:rPr>
                        <a:t>лит.краев</a:t>
                      </a:r>
                      <a:r>
                        <a:rPr lang="ru-RU" sz="1800" dirty="0">
                          <a:effectLst/>
                        </a:rPr>
                        <a:t>, русск. </a:t>
                      </a:r>
                      <a:r>
                        <a:rPr lang="ru-RU" sz="1800" dirty="0" err="1">
                          <a:effectLst/>
                        </a:rPr>
                        <a:t>яз</a:t>
                      </a:r>
                      <a:r>
                        <a:rPr lang="ru-RU" sz="1800" dirty="0">
                          <a:effectLst/>
                        </a:rPr>
                        <a:t>.,физкультура, история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16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Природные  богатства России.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Изо, </a:t>
                      </a:r>
                      <a:r>
                        <a:rPr lang="ru-RU" sz="1800" dirty="0" err="1">
                          <a:effectLst/>
                        </a:rPr>
                        <a:t>лит.краев</a:t>
                      </a:r>
                      <a:r>
                        <a:rPr lang="ru-RU" sz="1800" dirty="0">
                          <a:effectLst/>
                        </a:rPr>
                        <a:t>,  чтение, технология, история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16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5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               Карта России</a:t>
            </a:r>
            <a:endParaRPr lang="ru-RU" sz="48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http://tureo.ru/Karty/admin_karta_rus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8" y="1052736"/>
            <a:ext cx="8953408" cy="55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55973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       Народы России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122" name="Picture 2" descr="http://upme-rf.ru/wp-content/uploads/2011/11/112911_1016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89916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86973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8689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Гордость России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dcp.sovserv.ru/media/images/c/2/9/257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29230"/>
            <a:ext cx="4173125" cy="28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bali-divers.ru/images/sized/uploaded_images/2shkurihina-500x3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29230"/>
            <a:ext cx="3850766" cy="28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welcome-sib.ru/fck_editor_files/Image/sk4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0" y="3861048"/>
            <a:ext cx="4179668" cy="283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l-pics.livejournal.com/drugoi/pic/013r126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070" y="3890412"/>
            <a:ext cx="3426705" cy="277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1355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Шаблон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Шаблон3</Template>
  <TotalTime>67</TotalTime>
  <Words>349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Шаблон3</vt:lpstr>
      <vt:lpstr>Солнцестояние</vt:lpstr>
      <vt:lpstr>1_Солнцестояние</vt:lpstr>
      <vt:lpstr>2_Солнцестояние</vt:lpstr>
      <vt:lpstr>3_Солнцестояние</vt:lpstr>
      <vt:lpstr>4_Солнцестояние</vt:lpstr>
      <vt:lpstr>5_Солнцестояние</vt:lpstr>
      <vt:lpstr>6_Солнцестояние</vt:lpstr>
      <vt:lpstr>МОДУЛЬ</vt:lpstr>
      <vt:lpstr>                   Актуальность темы модуля</vt:lpstr>
      <vt:lpstr>Презентация PowerPoint</vt:lpstr>
      <vt:lpstr>Дидактическая задача </vt:lpstr>
      <vt:lpstr>Презентация PowerPoint</vt:lpstr>
      <vt:lpstr>Содержание модуля</vt:lpstr>
      <vt:lpstr>               Карта России</vt:lpstr>
      <vt:lpstr>       Народы России</vt:lpstr>
      <vt:lpstr>               Гордость России</vt:lpstr>
      <vt:lpstr>Природа России</vt:lpstr>
      <vt:lpstr>                    Планируемые результаты </vt:lpstr>
      <vt:lpstr>              Планируемые результаты </vt:lpstr>
      <vt:lpstr>                    Планируемые результаты </vt:lpstr>
      <vt:lpstr>                 Модульный курс    «Россия – могучая наша держава»</vt:lpstr>
      <vt:lpstr>                  Итоговое занятие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</dc:title>
  <dc:creator>Ольга</dc:creator>
  <cp:lastModifiedBy>203 Каб</cp:lastModifiedBy>
  <cp:revision>8</cp:revision>
  <dcterms:created xsi:type="dcterms:W3CDTF">2014-01-09T11:31:20Z</dcterms:created>
  <dcterms:modified xsi:type="dcterms:W3CDTF">2014-01-10T06:25:36Z</dcterms:modified>
</cp:coreProperties>
</file>