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6" r:id="rId2"/>
    <p:sldId id="268" r:id="rId3"/>
    <p:sldId id="289" r:id="rId4"/>
    <p:sldId id="283" r:id="rId5"/>
    <p:sldId id="297" r:id="rId6"/>
    <p:sldId id="300" r:id="rId7"/>
    <p:sldId id="301" r:id="rId8"/>
    <p:sldId id="302" r:id="rId9"/>
    <p:sldId id="303" r:id="rId10"/>
    <p:sldId id="304" r:id="rId11"/>
    <p:sldId id="305" r:id="rId12"/>
    <p:sldId id="271"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55" autoAdjust="0"/>
  </p:normalViewPr>
  <p:slideViewPr>
    <p:cSldViewPr>
      <p:cViewPr varScale="1">
        <p:scale>
          <a:sx n="64" d="100"/>
          <a:sy n="64" d="100"/>
        </p:scale>
        <p:origin x="-156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BF7F6B1-35FF-4AD5-96EE-52A9A126B697}" type="datetimeFigureOut">
              <a:rPr lang="ru-RU"/>
              <a:pPr>
                <a:defRPr/>
              </a:pPr>
              <a:t>20.05.2020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E0AED4F-4F8F-491A-8761-D152B3E4E2F9}" type="slidenum">
              <a:rPr lang="ru-RU"/>
              <a:pPr>
                <a:defRPr/>
              </a:pPr>
              <a:t>‹#›</a:t>
            </a:fld>
            <a:endParaRPr lang="ru-RU"/>
          </a:p>
        </p:txBody>
      </p:sp>
    </p:spTree>
    <p:extLst>
      <p:ext uri="{BB962C8B-B14F-4D97-AF65-F5344CB8AC3E}">
        <p14:creationId xmlns:p14="http://schemas.microsoft.com/office/powerpoint/2010/main" val="5417322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53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B38E3F-FD2E-4437-AF43-B55D649E39FF}" type="slidenum">
              <a:rPr lang="ru-RU"/>
              <a:pPr fontAlgn="base">
                <a:spcBef>
                  <a:spcPct val="0"/>
                </a:spcBef>
                <a:spcAft>
                  <a:spcPct val="0"/>
                </a:spcAft>
                <a:defRPr/>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920BE47-EFD4-4E5E-8121-4FA6E52DA3F2}" type="datetimeFigureOut">
              <a:rPr lang="ru-RU"/>
              <a:pPr>
                <a:defRPr/>
              </a:pPr>
              <a:t>20.05.2020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F97B721-5989-47CF-9634-D401824BD9D3}" type="slidenum">
              <a:rPr lang="ru-RU"/>
              <a:pPr>
                <a:defRPr/>
              </a:pPr>
              <a:t>‹#›</a:t>
            </a:fld>
            <a:endParaRPr lang="ru-RU"/>
          </a:p>
        </p:txBody>
      </p:sp>
    </p:spTree>
  </p:cSld>
  <p:clrMapOvr>
    <a:masterClrMapping/>
  </p:clrMapOvr>
  <p:transition spd="slow" advTm="500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3181A19-677E-4DA4-BD9B-0B6A73E16D74}" type="datetimeFigureOut">
              <a:rPr lang="ru-RU"/>
              <a:pPr>
                <a:defRPr/>
              </a:pPr>
              <a:t>20.05.2020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FE8049E-E926-402F-B677-D5A9DFB3CC21}" type="slidenum">
              <a:rPr lang="ru-RU"/>
              <a:pPr>
                <a:defRPr/>
              </a:pPr>
              <a:t>‹#›</a:t>
            </a:fld>
            <a:endParaRPr lang="ru-RU"/>
          </a:p>
        </p:txBody>
      </p:sp>
    </p:spTree>
  </p:cSld>
  <p:clrMapOvr>
    <a:masterClrMapping/>
  </p:clrMapOvr>
  <p:transition spd="slow" advTm="500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99DF830-DDA6-4E2E-B70E-00E95D0AE764}" type="datetimeFigureOut">
              <a:rPr lang="ru-RU"/>
              <a:pPr>
                <a:defRPr/>
              </a:pPr>
              <a:t>20.05.2020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6B66192-CBAB-4A3B-862D-69E50F6D845A}" type="slidenum">
              <a:rPr lang="ru-RU"/>
              <a:pPr>
                <a:defRPr/>
              </a:pPr>
              <a:t>‹#›</a:t>
            </a:fld>
            <a:endParaRPr lang="ru-RU"/>
          </a:p>
        </p:txBody>
      </p:sp>
    </p:spTree>
  </p:cSld>
  <p:clrMapOvr>
    <a:masterClrMapping/>
  </p:clrMapOvr>
  <p:transition spd="slow" advTm="500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95CCC9D-51D0-47CC-846F-E7C4AEF007F6}" type="datetimeFigureOut">
              <a:rPr lang="ru-RU"/>
              <a:pPr>
                <a:defRPr/>
              </a:pPr>
              <a:t>20.05.2020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03E61A9-C853-4BAF-87BB-144B8E66F653}" type="slidenum">
              <a:rPr lang="ru-RU"/>
              <a:pPr>
                <a:defRPr/>
              </a:pPr>
              <a:t>‹#›</a:t>
            </a:fld>
            <a:endParaRPr lang="ru-RU"/>
          </a:p>
        </p:txBody>
      </p:sp>
    </p:spTree>
  </p:cSld>
  <p:clrMapOvr>
    <a:masterClrMapping/>
  </p:clrMapOvr>
  <p:transition spd="slow" advTm="500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438BA78-24FB-436D-9160-C324A8B739F2}" type="datetimeFigureOut">
              <a:rPr lang="ru-RU"/>
              <a:pPr>
                <a:defRPr/>
              </a:pPr>
              <a:t>20.05.2020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997216E-C8B4-4B4C-87F3-1D176C0E257B}" type="slidenum">
              <a:rPr lang="ru-RU"/>
              <a:pPr>
                <a:defRPr/>
              </a:pPr>
              <a:t>‹#›</a:t>
            </a:fld>
            <a:endParaRPr lang="ru-RU"/>
          </a:p>
        </p:txBody>
      </p:sp>
    </p:spTree>
  </p:cSld>
  <p:clrMapOvr>
    <a:masterClrMapping/>
  </p:clrMapOvr>
  <p:transition spd="slow" advTm="5000">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3B418E4-89CA-4340-81C3-5D83C34D521D}" type="datetimeFigureOut">
              <a:rPr lang="ru-RU"/>
              <a:pPr>
                <a:defRPr/>
              </a:pPr>
              <a:t>20.05.2020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D425E3A-37F6-4C1D-A67F-2DB423741E80}" type="slidenum">
              <a:rPr lang="ru-RU"/>
              <a:pPr>
                <a:defRPr/>
              </a:pPr>
              <a:t>‹#›</a:t>
            </a:fld>
            <a:endParaRPr lang="ru-RU"/>
          </a:p>
        </p:txBody>
      </p:sp>
    </p:spTree>
  </p:cSld>
  <p:clrMapOvr>
    <a:masterClrMapping/>
  </p:clrMapOvr>
  <p:transition spd="slow" advTm="5000">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EB82E10-E55C-4A74-814C-43D1E49BE868}" type="datetimeFigureOut">
              <a:rPr lang="ru-RU"/>
              <a:pPr>
                <a:defRPr/>
              </a:pPr>
              <a:t>20.05.2020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6FFE1E8-1343-4707-9E55-A744E0D8803E}" type="slidenum">
              <a:rPr lang="ru-RU"/>
              <a:pPr>
                <a:defRPr/>
              </a:pPr>
              <a:t>‹#›</a:t>
            </a:fld>
            <a:endParaRPr lang="ru-RU"/>
          </a:p>
        </p:txBody>
      </p:sp>
    </p:spTree>
  </p:cSld>
  <p:clrMapOvr>
    <a:masterClrMapping/>
  </p:clrMapOvr>
  <p:transition spd="slow" advTm="5000">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23A5F01-47EE-4E54-9088-1D3A8374EBB9}" type="datetimeFigureOut">
              <a:rPr lang="ru-RU"/>
              <a:pPr>
                <a:defRPr/>
              </a:pPr>
              <a:t>20.05.2020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AB5AEBA-39BD-4AB9-97BF-8BDDE7A247E8}" type="slidenum">
              <a:rPr lang="ru-RU"/>
              <a:pPr>
                <a:defRPr/>
              </a:pPr>
              <a:t>‹#›</a:t>
            </a:fld>
            <a:endParaRPr lang="ru-RU"/>
          </a:p>
        </p:txBody>
      </p:sp>
    </p:spTree>
  </p:cSld>
  <p:clrMapOvr>
    <a:masterClrMapping/>
  </p:clrMapOvr>
  <p:transition spd="slow" advTm="5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CC73D0B-02CF-4775-8C7F-7BC7F00C73B8}" type="datetimeFigureOut">
              <a:rPr lang="ru-RU"/>
              <a:pPr>
                <a:defRPr/>
              </a:pPr>
              <a:t>20.05.2020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519A745-3E72-4598-A95E-4A6AFD4AF50A}" type="slidenum">
              <a:rPr lang="ru-RU"/>
              <a:pPr>
                <a:defRPr/>
              </a:pPr>
              <a:t>‹#›</a:t>
            </a:fld>
            <a:endParaRPr lang="ru-RU"/>
          </a:p>
        </p:txBody>
      </p:sp>
    </p:spTree>
  </p:cSld>
  <p:clrMapOvr>
    <a:masterClrMapping/>
  </p:clrMapOvr>
  <p:transition spd="slow" advTm="500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65B4E88-D97E-4504-8997-858B93031687}" type="datetimeFigureOut">
              <a:rPr lang="ru-RU"/>
              <a:pPr>
                <a:defRPr/>
              </a:pPr>
              <a:t>20.05.2020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01C6C16-FBFB-4F09-B270-39628311BB5C}" type="slidenum">
              <a:rPr lang="ru-RU"/>
              <a:pPr>
                <a:defRPr/>
              </a:pPr>
              <a:t>‹#›</a:t>
            </a:fld>
            <a:endParaRPr lang="ru-RU"/>
          </a:p>
        </p:txBody>
      </p:sp>
    </p:spTree>
  </p:cSld>
  <p:clrMapOvr>
    <a:masterClrMapping/>
  </p:clrMapOvr>
  <p:transition spd="slow" advTm="500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BC875C0-543A-4AA1-B1B3-A72FCC824FFC}" type="datetimeFigureOut">
              <a:rPr lang="ru-RU"/>
              <a:pPr>
                <a:defRPr/>
              </a:pPr>
              <a:t>20.05.2020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87A6C61-F8ED-4DDA-A59E-0F87E7F72B82}" type="slidenum">
              <a:rPr lang="ru-RU"/>
              <a:pPr>
                <a:defRPr/>
              </a:pPr>
              <a:t>‹#›</a:t>
            </a:fld>
            <a:endParaRPr lang="ru-RU"/>
          </a:p>
        </p:txBody>
      </p:sp>
    </p:spTree>
  </p:cSld>
  <p:clrMapOvr>
    <a:masterClrMapping/>
  </p:clrMapOvr>
  <p:transition spd="slow" advTm="5000">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0843DC7-1CBC-40E9-8455-FD7549338E72}" type="datetimeFigureOut">
              <a:rPr lang="ru-RU"/>
              <a:pPr>
                <a:defRPr/>
              </a:pPr>
              <a:t>20.05.2020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59C3FE1-6248-4F7D-9BCD-C1C86D173AB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slow" advTm="8000">
    <p:wedg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hyperlink" Target="http://images.yandex.ru/yandsearch?source=wiz&amp;img_url=http://wap.mplaza.ru/parser/images/498ca885ae082baae8fba41d78653abc.jpg&amp;uinfo=sw-1349-sh-673-fw-0-fh-467-pd-1&amp;text=%D1%81%D0%B2%D1%8F%D1%89%D0%B5%D0%BD%D0%BD%D0%B0%D1%8F%20%D0%BF%D1%82%D0%B8%D1%86%D0%B0%20%D1%85%D0%B0%D0%BD%D1%82%D0%BE%D0%B2&amp;noreask=1&amp;pos=27&amp;lr=11231&amp;rpt=simag"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cstate="print"/>
          <a:srcRect r="35855" b="23932"/>
          <a:stretch>
            <a:fillRect/>
          </a:stretch>
        </p:blipFill>
        <p:spPr bwMode="auto">
          <a:xfrm>
            <a:off x="-419042" y="0"/>
            <a:ext cx="9563042" cy="7172282"/>
          </a:xfrm>
          <a:prstGeom prst="rect">
            <a:avLst/>
          </a:prstGeom>
          <a:noFill/>
          <a:ln w="9525">
            <a:noFill/>
            <a:miter lim="800000"/>
            <a:headEnd/>
            <a:tailEnd/>
          </a:ln>
        </p:spPr>
      </p:pic>
      <p:sp>
        <p:nvSpPr>
          <p:cNvPr id="4" name="Прямоугольник 3"/>
          <p:cNvSpPr/>
          <p:nvPr/>
        </p:nvSpPr>
        <p:spPr>
          <a:xfrm>
            <a:off x="611560" y="285728"/>
            <a:ext cx="5246324" cy="1200329"/>
          </a:xfrm>
          <a:prstGeom prst="rect">
            <a:avLst/>
          </a:prstGeom>
        </p:spPr>
        <p:txBody>
          <a:bodyPr wrap="square">
            <a:spAutoFit/>
          </a:bodyPr>
          <a:lstStyle/>
          <a:p>
            <a:pPr algn="ctr" fontAlgn="auto">
              <a:spcBef>
                <a:spcPts val="0"/>
              </a:spcBef>
              <a:spcAft>
                <a:spcPts val="0"/>
              </a:spcAft>
              <a:defRPr/>
            </a:pPr>
            <a:r>
              <a:rPr lang="ru-RU"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Муниципальное  </a:t>
            </a:r>
            <a:r>
              <a:rPr lang="ru-RU" b="1" cap="all"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КАЗЁННОЕ  Общеобразовательное   </a:t>
            </a:r>
            <a:r>
              <a:rPr lang="ru-RU"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учреждение</a:t>
            </a:r>
          </a:p>
          <a:p>
            <a:pPr algn="ctr" fontAlgn="auto">
              <a:spcBef>
                <a:spcPts val="0"/>
              </a:spcBef>
              <a:spcAft>
                <a:spcPts val="0"/>
              </a:spcAft>
              <a:defRPr/>
            </a:pPr>
            <a:r>
              <a:rPr lang="ru-RU"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 </a:t>
            </a:r>
            <a:r>
              <a:rPr lang="ru-RU"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«ПРОГИМНАЗИЯ  «ЭВРИКА»</a:t>
            </a:r>
            <a:endParaRPr lang="ru-RU"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a:p>
            <a:pPr algn="ctr" fontAlgn="auto">
              <a:spcBef>
                <a:spcPts val="0"/>
              </a:spcBef>
              <a:spcAft>
                <a:spcPts val="0"/>
              </a:spcAft>
              <a:defRPr/>
            </a:pPr>
            <a:r>
              <a:rPr lang="ru-RU"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 </a:t>
            </a:r>
            <a:endParaRPr lang="ru-RU"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endParaRPr>
          </a:p>
        </p:txBody>
      </p:sp>
      <p:sp>
        <p:nvSpPr>
          <p:cNvPr id="6" name="TextBox 5"/>
          <p:cNvSpPr txBox="1"/>
          <p:nvPr/>
        </p:nvSpPr>
        <p:spPr>
          <a:xfrm>
            <a:off x="500034" y="2928934"/>
            <a:ext cx="8072495" cy="1508105"/>
          </a:xfrm>
          <a:prstGeom prst="rect">
            <a:avLst/>
          </a:prstGeom>
          <a:noFill/>
        </p:spPr>
        <p:txBody>
          <a:bodyPr wrap="square">
            <a:spAutoFit/>
          </a:bodyPr>
          <a:lstStyle/>
          <a:p>
            <a:pPr algn="ctr" fontAlgn="auto">
              <a:spcBef>
                <a:spcPts val="0"/>
              </a:spcBef>
              <a:spcAft>
                <a:spcPts val="0"/>
              </a:spcAft>
              <a:defRPr/>
            </a:pPr>
            <a:r>
              <a:rPr lang="ru-RU" sz="3600" b="1" dirty="0" smtClean="0">
                <a:ln w="24500" cmpd="dbl">
                  <a:solidFill>
                    <a:schemeClr val="accent2">
                      <a:shade val="85000"/>
                      <a:satMod val="155000"/>
                    </a:schemeClr>
                  </a:solidFill>
                  <a:prstDash val="solid"/>
                  <a:miter lim="800000"/>
                </a:ln>
                <a:solidFill>
                  <a:srgbClr val="00B0F0"/>
                </a:solidFill>
                <a:effectLst>
                  <a:outerShdw blurRad="38100" dist="38100" dir="7020000" algn="tl">
                    <a:srgbClr val="000000">
                      <a:alpha val="35000"/>
                    </a:srgbClr>
                  </a:outerShdw>
                </a:effectLst>
                <a:latin typeface="Times New Roman" pitchFamily="18" charset="0"/>
                <a:cs typeface="Times New Roman" pitchFamily="18" charset="0"/>
              </a:rPr>
              <a:t>«Образы священных птиц в культуре</a:t>
            </a:r>
          </a:p>
          <a:p>
            <a:pPr algn="ctr" fontAlgn="auto">
              <a:spcBef>
                <a:spcPts val="0"/>
              </a:spcBef>
              <a:spcAft>
                <a:spcPts val="0"/>
              </a:spcAft>
              <a:defRPr/>
            </a:pPr>
            <a:r>
              <a:rPr lang="ru-RU" sz="3600" b="1" dirty="0" smtClean="0">
                <a:ln w="24500" cmpd="dbl">
                  <a:solidFill>
                    <a:schemeClr val="accent2">
                      <a:shade val="85000"/>
                      <a:satMod val="155000"/>
                    </a:schemeClr>
                  </a:solidFill>
                  <a:prstDash val="solid"/>
                  <a:miter lim="800000"/>
                </a:ln>
                <a:solidFill>
                  <a:srgbClr val="00B0F0"/>
                </a:solidFill>
                <a:effectLst>
                  <a:outerShdw blurRad="38100" dist="38100" dir="7020000" algn="tl">
                    <a:srgbClr val="000000">
                      <a:alpha val="35000"/>
                    </a:srgbClr>
                  </a:outerShdw>
                </a:effectLst>
                <a:latin typeface="Times New Roman" pitchFamily="18" charset="0"/>
                <a:cs typeface="Times New Roman" pitchFamily="18" charset="0"/>
              </a:rPr>
              <a:t> народов Крайнего Севера»</a:t>
            </a:r>
            <a:endParaRPr lang="ru-RU" sz="3600" b="1" dirty="0">
              <a:ln w="24500" cmpd="dbl">
                <a:solidFill>
                  <a:schemeClr val="accent2">
                    <a:shade val="85000"/>
                    <a:satMod val="155000"/>
                  </a:schemeClr>
                </a:solidFill>
                <a:prstDash val="solid"/>
                <a:miter lim="800000"/>
              </a:ln>
              <a:solidFill>
                <a:srgbClr val="00B0F0"/>
              </a:solidFill>
              <a:effectLst>
                <a:outerShdw blurRad="38100" dist="38100" dir="7020000" algn="tl">
                  <a:srgbClr val="000000">
                    <a:alpha val="35000"/>
                  </a:srgbClr>
                </a:outerShdw>
              </a:effectLst>
              <a:latin typeface="Times New Roman" pitchFamily="18" charset="0"/>
              <a:cs typeface="Times New Roman" pitchFamily="18" charset="0"/>
            </a:endParaRPr>
          </a:p>
          <a:p>
            <a:pPr fontAlgn="auto">
              <a:spcBef>
                <a:spcPts val="0"/>
              </a:spcBef>
              <a:spcAft>
                <a:spcPts val="0"/>
              </a:spcAft>
              <a:defRPr/>
            </a:pPr>
            <a:endParaRPr lang="ru-RU" sz="2000" b="1" dirty="0">
              <a:ln w="24500" cmpd="dbl">
                <a:solidFill>
                  <a:schemeClr val="accent2">
                    <a:shade val="85000"/>
                    <a:satMod val="155000"/>
                  </a:schemeClr>
                </a:solidFill>
                <a:prstDash val="solid"/>
                <a:miter lim="800000"/>
              </a:ln>
              <a:solidFill>
                <a:srgbClr val="00B0F0"/>
              </a:solidFill>
              <a:effectLst>
                <a:outerShdw blurRad="38100" dist="38100" dir="7020000" algn="tl">
                  <a:srgbClr val="000000">
                    <a:alpha val="35000"/>
                  </a:srgbClr>
                </a:outerShdw>
              </a:effectLst>
              <a:latin typeface="Times New Roman" pitchFamily="18" charset="0"/>
              <a:cs typeface="Times New Roman" pitchFamily="18" charset="0"/>
            </a:endParaRPr>
          </a:p>
        </p:txBody>
      </p:sp>
      <p:pic>
        <p:nvPicPr>
          <p:cNvPr id="8" name="Рисунок 7" descr="4u03u-mCTUs.jpg"/>
          <p:cNvPicPr>
            <a:picLocks noChangeAspect="1"/>
          </p:cNvPicPr>
          <p:nvPr/>
        </p:nvPicPr>
        <p:blipFill>
          <a:blip r:embed="rId4" cstate="print"/>
          <a:stretch>
            <a:fillRect/>
          </a:stretch>
        </p:blipFill>
        <p:spPr>
          <a:xfrm>
            <a:off x="6228184" y="357142"/>
            <a:ext cx="2487220" cy="2487220"/>
          </a:xfrm>
          <a:prstGeom prst="rect">
            <a:avLst/>
          </a:prstGeom>
          <a:ln>
            <a:noFill/>
          </a:ln>
          <a:effectLst>
            <a:softEdge rad="112500"/>
          </a:effectLst>
        </p:spPr>
      </p:pic>
    </p:spTree>
  </p:cSld>
  <p:clrMapOvr>
    <a:masterClrMapping/>
  </p:clrMapOvr>
  <p:transition spd="slow" advTm="8000">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r="35855" b="23932"/>
          <a:stretch>
            <a:fillRect/>
          </a:stretch>
        </p:blipFill>
        <p:spPr bwMode="auto">
          <a:xfrm>
            <a:off x="-3987" y="23296"/>
            <a:ext cx="9144000" cy="6858000"/>
          </a:xfrm>
          <a:prstGeom prst="rect">
            <a:avLst/>
          </a:prstGeom>
          <a:noFill/>
          <a:ln w="9525">
            <a:noFill/>
            <a:miter lim="800000"/>
            <a:headEnd/>
            <a:tailEnd/>
          </a:ln>
        </p:spPr>
      </p:pic>
      <p:sp>
        <p:nvSpPr>
          <p:cNvPr id="3" name="Лента лицом вниз 2"/>
          <p:cNvSpPr/>
          <p:nvPr/>
        </p:nvSpPr>
        <p:spPr>
          <a:xfrm>
            <a:off x="857224" y="23296"/>
            <a:ext cx="8286776" cy="1677512"/>
          </a:xfrm>
          <a:prstGeom prst="ribbon">
            <a:avLst>
              <a:gd name="adj1" fmla="val 16667"/>
              <a:gd name="adj2" fmla="val 75000"/>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a:t>
            </a:r>
            <a:r>
              <a:rPr lang="ru-RU"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ОБРАЗЫ СВЯЩЕННЫХ ПТИЦ В КУЛЬТУРЕ НАРОДОВ СЕВЕРА»</a:t>
            </a:r>
            <a:endParaRPr lang="ru-RU"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6" name="Прямоугольник 5"/>
          <p:cNvSpPr/>
          <p:nvPr/>
        </p:nvSpPr>
        <p:spPr>
          <a:xfrm>
            <a:off x="3059832" y="857232"/>
            <a:ext cx="3148580" cy="523220"/>
          </a:xfrm>
          <a:prstGeom prst="rect">
            <a:avLst/>
          </a:prstGeom>
        </p:spPr>
        <p:txBody>
          <a:bodyPr wrap="square">
            <a:spAutoFit/>
          </a:bodyPr>
          <a:lstStyle/>
          <a:p>
            <a:pPr algn="just"/>
            <a:r>
              <a:rPr lang="ru-RU" sz="1400" b="1" dirty="0" smtClean="0">
                <a:solidFill>
                  <a:schemeClr val="tx2">
                    <a:lumMod val="75000"/>
                  </a:schemeClr>
                </a:solidFill>
                <a:latin typeface="Times New Roman" pitchFamily="18" charset="0"/>
                <a:cs typeface="Times New Roman" pitchFamily="18" charset="0"/>
              </a:rPr>
              <a:t/>
            </a:r>
            <a:br>
              <a:rPr lang="ru-RU" sz="1400" b="1" dirty="0" smtClean="0">
                <a:solidFill>
                  <a:schemeClr val="tx2">
                    <a:lumMod val="75000"/>
                  </a:schemeClr>
                </a:solidFill>
                <a:latin typeface="Times New Roman" pitchFamily="18" charset="0"/>
                <a:cs typeface="Times New Roman" pitchFamily="18" charset="0"/>
              </a:rPr>
            </a:br>
            <a:endParaRPr lang="ru-RU" sz="1400" b="1" dirty="0">
              <a:solidFill>
                <a:schemeClr val="tx2">
                  <a:lumMod val="75000"/>
                </a:schemeClr>
              </a:solidFill>
              <a:latin typeface="Times New Roman" pitchFamily="18" charset="0"/>
              <a:cs typeface="Times New Roman" pitchFamily="18" charset="0"/>
            </a:endParaRPr>
          </a:p>
        </p:txBody>
      </p:sp>
      <p:sp>
        <p:nvSpPr>
          <p:cNvPr id="7" name="Объект 6"/>
          <p:cNvSpPr>
            <a:spLocks noGrp="1"/>
          </p:cNvSpPr>
          <p:nvPr>
            <p:ph idx="1"/>
          </p:nvPr>
        </p:nvSpPr>
        <p:spPr>
          <a:xfrm>
            <a:off x="4499992" y="2000232"/>
            <a:ext cx="4186808" cy="4125931"/>
          </a:xfrm>
        </p:spPr>
        <p:txBody>
          <a:bodyPr/>
          <a:lstStyle/>
          <a:p>
            <a:pPr marL="0" indent="0">
              <a:lnSpc>
                <a:spcPct val="90000"/>
              </a:lnSpc>
              <a:buNone/>
            </a:pPr>
            <a:r>
              <a:rPr lang="ru-RU" dirty="0" smtClean="0">
                <a:solidFill>
                  <a:srgbClr val="002060"/>
                </a:solidFill>
                <a:latin typeface="Times New Roman" panose="02020603050405020304" pitchFamily="18" charset="0"/>
                <a:cs typeface="Times New Roman" panose="02020603050405020304" pitchFamily="18" charset="0"/>
              </a:rPr>
              <a:t>В </a:t>
            </a:r>
            <a:r>
              <a:rPr lang="ru-RU" dirty="0">
                <a:solidFill>
                  <a:srgbClr val="002060"/>
                </a:solidFill>
                <a:latin typeface="Times New Roman" panose="02020603050405020304" pitchFamily="18" charset="0"/>
                <a:cs typeface="Times New Roman" panose="02020603050405020304" pitchFamily="18" charset="0"/>
              </a:rPr>
              <a:t>преданиях </a:t>
            </a:r>
            <a:r>
              <a:rPr lang="ru-RU" dirty="0" smtClean="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вороны </a:t>
            </a:r>
            <a:r>
              <a:rPr lang="ru-RU" dirty="0" smtClean="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выступают покровительницами женщин и </a:t>
            </a:r>
            <a:r>
              <a:rPr lang="ru-RU" dirty="0" smtClean="0">
                <a:solidFill>
                  <a:srgbClr val="002060"/>
                </a:solidFill>
                <a:latin typeface="Times New Roman" panose="02020603050405020304" pitchFamily="18" charset="0"/>
                <a:cs typeface="Times New Roman" panose="02020603050405020304" pitchFamily="18" charset="0"/>
              </a:rPr>
              <a:t>детей.</a:t>
            </a:r>
            <a:r>
              <a:rPr lang="ru-RU" dirty="0">
                <a:solidFill>
                  <a:srgbClr val="002060"/>
                </a:solidFill>
                <a:latin typeface="Times New Roman" panose="02020603050405020304" pitchFamily="18" charset="0"/>
                <a:cs typeface="Times New Roman" panose="02020603050405020304" pitchFamily="18" charset="0"/>
              </a:rPr>
              <a:t> Старые люди говорят, что ворона - хорошая птица, потому что всегда радуется рождению детей.</a:t>
            </a:r>
            <a:endParaRPr lang="ru-RU" altLang="ru-RU" b="1" dirty="0">
              <a:solidFill>
                <a:srgbClr val="002060"/>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922" y="2204864"/>
            <a:ext cx="3372484" cy="3312368"/>
          </a:xfrm>
          <a:prstGeom prst="rect">
            <a:avLst/>
          </a:prstGeom>
          <a:ln>
            <a:noFill/>
          </a:ln>
          <a:effectLst>
            <a:softEdge rad="112500"/>
          </a:effectLst>
        </p:spPr>
      </p:pic>
    </p:spTree>
    <p:extLst>
      <p:ext uri="{BB962C8B-B14F-4D97-AF65-F5344CB8AC3E}">
        <p14:creationId xmlns:p14="http://schemas.microsoft.com/office/powerpoint/2010/main" val="2510906580"/>
      </p:ext>
    </p:extLst>
  </p:cSld>
  <p:clrMapOvr>
    <a:masterClrMapping/>
  </p:clrMapOvr>
  <p:transition spd="slow" advTm="5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r="35855" b="23932"/>
          <a:stretch>
            <a:fillRect/>
          </a:stretch>
        </p:blipFill>
        <p:spPr bwMode="auto">
          <a:xfrm>
            <a:off x="-3987" y="23296"/>
            <a:ext cx="9144000" cy="6858000"/>
          </a:xfrm>
          <a:prstGeom prst="rect">
            <a:avLst/>
          </a:prstGeom>
          <a:noFill/>
          <a:ln w="9525">
            <a:noFill/>
            <a:miter lim="800000"/>
            <a:headEnd/>
            <a:tailEnd/>
          </a:ln>
        </p:spPr>
      </p:pic>
      <p:sp>
        <p:nvSpPr>
          <p:cNvPr id="3" name="Лента лицом вниз 2"/>
          <p:cNvSpPr/>
          <p:nvPr/>
        </p:nvSpPr>
        <p:spPr>
          <a:xfrm>
            <a:off x="857224" y="23296"/>
            <a:ext cx="8286776" cy="1677512"/>
          </a:xfrm>
          <a:prstGeom prst="ribbon">
            <a:avLst>
              <a:gd name="adj1" fmla="val 16667"/>
              <a:gd name="adj2" fmla="val 75000"/>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НАШИ ОТКРЫТИЯ</a:t>
            </a:r>
            <a:endParaRPr lang="ru-RU"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6" name="Прямоугольник 5"/>
          <p:cNvSpPr/>
          <p:nvPr/>
        </p:nvSpPr>
        <p:spPr>
          <a:xfrm>
            <a:off x="3059832" y="857232"/>
            <a:ext cx="3148580" cy="523220"/>
          </a:xfrm>
          <a:prstGeom prst="rect">
            <a:avLst/>
          </a:prstGeom>
        </p:spPr>
        <p:txBody>
          <a:bodyPr wrap="square">
            <a:spAutoFit/>
          </a:bodyPr>
          <a:lstStyle/>
          <a:p>
            <a:pPr algn="just"/>
            <a:r>
              <a:rPr lang="ru-RU" sz="1400" b="1" dirty="0" smtClean="0">
                <a:solidFill>
                  <a:schemeClr val="tx2">
                    <a:lumMod val="75000"/>
                  </a:schemeClr>
                </a:solidFill>
                <a:latin typeface="Times New Roman" pitchFamily="18" charset="0"/>
                <a:cs typeface="Times New Roman" pitchFamily="18" charset="0"/>
              </a:rPr>
              <a:t/>
            </a:r>
            <a:br>
              <a:rPr lang="ru-RU" sz="1400" b="1" dirty="0" smtClean="0">
                <a:solidFill>
                  <a:schemeClr val="tx2">
                    <a:lumMod val="75000"/>
                  </a:schemeClr>
                </a:solidFill>
                <a:latin typeface="Times New Roman" pitchFamily="18" charset="0"/>
                <a:cs typeface="Times New Roman" pitchFamily="18" charset="0"/>
              </a:rPr>
            </a:br>
            <a:endParaRPr lang="ru-RU" sz="1400" b="1" dirty="0">
              <a:solidFill>
                <a:schemeClr val="tx2">
                  <a:lumMod val="75000"/>
                </a:schemeClr>
              </a:solidFill>
              <a:latin typeface="Times New Roman" pitchFamily="18" charset="0"/>
              <a:cs typeface="Times New Roman" pitchFamily="18" charset="0"/>
            </a:endParaRPr>
          </a:p>
        </p:txBody>
      </p:sp>
      <p:sp>
        <p:nvSpPr>
          <p:cNvPr id="9" name="AutoShape 4"/>
          <p:cNvSpPr>
            <a:spLocks noChangeArrowheads="1"/>
          </p:cNvSpPr>
          <p:nvPr/>
        </p:nvSpPr>
        <p:spPr bwMode="auto">
          <a:xfrm>
            <a:off x="857224" y="1876740"/>
            <a:ext cx="3958977" cy="3600400"/>
          </a:xfrm>
          <a:prstGeom prst="cloudCallout">
            <a:avLst>
              <a:gd name="adj1" fmla="val 37347"/>
              <a:gd name="adj2" fmla="val 24148"/>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b="1" dirty="0"/>
              <a:t> Коренные жители Ямала не мыслят себя вне природы, существуют в гармонии и полном согласии с ней, поэтому многие птицы для них являются священными.</a:t>
            </a:r>
          </a:p>
        </p:txBody>
      </p:sp>
      <p:sp>
        <p:nvSpPr>
          <p:cNvPr id="10" name="AutoShape 6"/>
          <p:cNvSpPr>
            <a:spLocks noChangeArrowheads="1"/>
          </p:cNvSpPr>
          <p:nvPr/>
        </p:nvSpPr>
        <p:spPr bwMode="auto">
          <a:xfrm>
            <a:off x="5292080" y="2283402"/>
            <a:ext cx="3671887" cy="3017782"/>
          </a:xfrm>
          <a:prstGeom prst="cloudCallout">
            <a:avLst>
              <a:gd name="adj1" fmla="val -39796"/>
              <a:gd name="adj2" fmla="val 7657"/>
            </a:avLst>
          </a:prstGeom>
          <a:solidFill>
            <a:srgbClr val="FF99CC">
              <a:alpha val="25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b="1" dirty="0"/>
              <a:t>На протяжении веков коренные жители Севера Ямала в сказках, преданиях, легендах писали о священных птицах</a:t>
            </a:r>
          </a:p>
        </p:txBody>
      </p:sp>
    </p:spTree>
    <p:extLst>
      <p:ext uri="{BB962C8B-B14F-4D97-AF65-F5344CB8AC3E}">
        <p14:creationId xmlns:p14="http://schemas.microsoft.com/office/powerpoint/2010/main" val="924625521"/>
      </p:ext>
    </p:extLst>
  </p:cSld>
  <p:clrMapOvr>
    <a:masterClrMapping/>
  </p:clrMapOvr>
  <p:transition spd="slow" advTm="5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par>
                          <p:cTn id="10" fill="hold">
                            <p:stCondLst>
                              <p:cond delay="2000"/>
                            </p:stCondLst>
                            <p:childTnLst>
                              <p:par>
                                <p:cTn id="11" presetID="6" presetClass="emph" presetSubtype="0" fill="hold" grpId="0" nodeType="afterEffect">
                                  <p:stCondLst>
                                    <p:cond delay="0"/>
                                  </p:stCondLst>
                                  <p:childTnLst>
                                    <p:animScale>
                                      <p:cBhvr>
                                        <p:cTn id="12" dur="2000" fill="hold"/>
                                        <p:tgtEl>
                                          <p:spTgt spid="9"/>
                                        </p:tgtEl>
                                      </p:cBhvr>
                                      <p:by x="150000" y="150000"/>
                                    </p:animScale>
                                  </p:childTnLst>
                                </p:cTn>
                              </p:par>
                            </p:childTnLst>
                          </p:cTn>
                        </p:par>
                        <p:par>
                          <p:cTn id="13" fill="hold">
                            <p:stCondLst>
                              <p:cond delay="4000"/>
                            </p:stCondLst>
                            <p:childTnLst>
                              <p:par>
                                <p:cTn id="14" presetID="6" presetClass="emph" presetSubtype="0" fill="hold" grpId="0" nodeType="afterEffect">
                                  <p:stCondLst>
                                    <p:cond delay="0"/>
                                  </p:stCondLst>
                                  <p:childTnLst>
                                    <p:animScale>
                                      <p:cBhvr>
                                        <p:cTn id="15"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cstate="print"/>
          <a:srcRect r="35855" b="23932"/>
          <a:stretch>
            <a:fillRect/>
          </a:stretch>
        </p:blipFill>
        <p:spPr bwMode="auto">
          <a:xfrm>
            <a:off x="0" y="0"/>
            <a:ext cx="9144000" cy="6858000"/>
          </a:xfrm>
          <a:prstGeom prst="rect">
            <a:avLst/>
          </a:prstGeom>
          <a:ln>
            <a:noFill/>
          </a:ln>
          <a:effectLst>
            <a:softEdge rad="112500"/>
          </a:effectLst>
        </p:spPr>
      </p:pic>
      <p:sp>
        <p:nvSpPr>
          <p:cNvPr id="3" name="Прямоугольник 2"/>
          <p:cNvSpPr/>
          <p:nvPr/>
        </p:nvSpPr>
        <p:spPr>
          <a:xfrm>
            <a:off x="928662" y="214290"/>
            <a:ext cx="8215338" cy="2308324"/>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Мир птиц велик и разнообразен.                                  И для того, чтобы меньшие братья не погибли, мы должны заботиться о них и охранять </a:t>
            </a: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их</a:t>
            </a: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p>
        </p:txBody>
      </p:sp>
      <p:pic>
        <p:nvPicPr>
          <p:cNvPr id="4" name="Picture 5" descr="a52daa2d3ce3"/>
          <p:cNvPicPr>
            <a:picLocks noChangeAspect="1" noChangeArrowheads="1"/>
          </p:cNvPicPr>
          <p:nvPr/>
        </p:nvPicPr>
        <p:blipFill>
          <a:blip r:embed="rId3" cstate="print"/>
          <a:srcRect b="28867"/>
          <a:stretch>
            <a:fillRect/>
          </a:stretch>
        </p:blipFill>
        <p:spPr bwMode="auto">
          <a:xfrm>
            <a:off x="1907704" y="2522614"/>
            <a:ext cx="6048672" cy="3835310"/>
          </a:xfrm>
          <a:prstGeom prst="rect">
            <a:avLst/>
          </a:prstGeom>
          <a:ln>
            <a:noFill/>
          </a:ln>
          <a:effectLst>
            <a:softEdge rad="112500"/>
          </a:effectLst>
        </p:spPr>
      </p:pic>
    </p:spTree>
  </p:cSld>
  <p:clrMapOvr>
    <a:masterClrMapping/>
  </p:clrMapOvr>
  <p:transition spd="slow" advTm="8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cstate="print"/>
          <a:srcRect r="35855" b="23932"/>
          <a:stretch>
            <a:fillRect/>
          </a:stretch>
        </p:blipFill>
        <p:spPr bwMode="auto">
          <a:xfrm>
            <a:off x="0" y="-111177"/>
            <a:ext cx="9144000" cy="6858000"/>
          </a:xfrm>
          <a:prstGeom prst="rect">
            <a:avLst/>
          </a:prstGeom>
          <a:noFill/>
          <a:ln w="9525">
            <a:noFill/>
            <a:miter lim="800000"/>
            <a:headEnd/>
            <a:tailEnd/>
          </a:ln>
        </p:spPr>
      </p:pic>
      <p:sp>
        <p:nvSpPr>
          <p:cNvPr id="17410" name="Rectangle 5"/>
          <p:cNvSpPr>
            <a:spLocks noChangeArrowheads="1"/>
          </p:cNvSpPr>
          <p:nvPr/>
        </p:nvSpPr>
        <p:spPr bwMode="auto">
          <a:xfrm>
            <a:off x="1000125" y="1500188"/>
            <a:ext cx="8143875" cy="523220"/>
          </a:xfrm>
          <a:prstGeom prst="rect">
            <a:avLst/>
          </a:prstGeom>
          <a:noFill/>
          <a:ln w="9525">
            <a:noFill/>
            <a:miter lim="800000"/>
            <a:headEnd/>
            <a:tailEnd/>
          </a:ln>
        </p:spPr>
        <p:txBody>
          <a:bodyPr>
            <a:spAutoFit/>
          </a:bodyPr>
          <a:lstStyle/>
          <a:p>
            <a:pPr algn="ct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
        <p:nvSpPr>
          <p:cNvPr id="13" name="Прямоугольник 12"/>
          <p:cNvSpPr/>
          <p:nvPr/>
        </p:nvSpPr>
        <p:spPr>
          <a:xfrm>
            <a:off x="5500694" y="2500306"/>
            <a:ext cx="3357586" cy="646331"/>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17415" name="Прямоугольник 15"/>
          <p:cNvSpPr>
            <a:spLocks noChangeArrowheads="1"/>
          </p:cNvSpPr>
          <p:nvPr/>
        </p:nvSpPr>
        <p:spPr bwMode="auto">
          <a:xfrm>
            <a:off x="5715000" y="4286250"/>
            <a:ext cx="3071813" cy="307777"/>
          </a:xfrm>
          <a:prstGeom prst="rect">
            <a:avLst/>
          </a:prstGeom>
          <a:noFill/>
          <a:ln w="9525">
            <a:noFill/>
            <a:miter lim="800000"/>
            <a:headEnd/>
            <a:tailEnd/>
          </a:ln>
        </p:spPr>
        <p:txBody>
          <a:bodyPr>
            <a:spAutoFit/>
          </a:bodyPr>
          <a:lstStyle/>
          <a:p>
            <a:pPr algn="ctr"/>
            <a:endParaRPr lang="ru-RU" sz="1400" b="1" dirty="0">
              <a:solidFill>
                <a:srgbClr val="002060"/>
              </a:solidFill>
              <a:latin typeface="Calibri" pitchFamily="34" charset="0"/>
            </a:endParaRPr>
          </a:p>
        </p:txBody>
      </p:sp>
      <p:sp>
        <p:nvSpPr>
          <p:cNvPr id="2" name="Прямоугольник 1"/>
          <p:cNvSpPr/>
          <p:nvPr/>
        </p:nvSpPr>
        <p:spPr>
          <a:xfrm>
            <a:off x="4499471" y="764704"/>
            <a:ext cx="4825057" cy="3785652"/>
          </a:xfrm>
          <a:prstGeom prst="rect">
            <a:avLst/>
          </a:prstGeom>
        </p:spPr>
        <p:txBody>
          <a:bodyPr wrap="square">
            <a:spAutoFit/>
          </a:bodyPr>
          <a:lstStyle/>
          <a:p>
            <a:r>
              <a:rPr lang="ru-RU" altLang="ru-RU" sz="2000" b="1" dirty="0">
                <a:solidFill>
                  <a:schemeClr val="tx2">
                    <a:lumMod val="75000"/>
                  </a:schemeClr>
                </a:solidFill>
                <a:latin typeface="Times New Roman" panose="02020603050405020304" pitchFamily="18" charset="0"/>
              </a:rPr>
              <a:t>Мы живём  на Ямале. Это земля исконного проживания ненцев, ханты, селькупов. Их традиционная культура  складывалась на протяжении веков.  Эти народы Севера живут по законам, передающимся от одного поколения  другому. Самыми существенными являются отношения, которые складываются между человеком и природой. Образ птицы один из центральных в искусстве древнего и </a:t>
            </a:r>
            <a:r>
              <a:rPr lang="ru-RU" altLang="ru-RU" sz="2000" b="1" dirty="0" err="1">
                <a:solidFill>
                  <a:schemeClr val="tx2">
                    <a:lumMod val="75000"/>
                  </a:schemeClr>
                </a:solidFill>
                <a:latin typeface="Times New Roman" panose="02020603050405020304" pitchFamily="18" charset="0"/>
              </a:rPr>
              <a:t>дорусского</a:t>
            </a:r>
            <a:r>
              <a:rPr lang="ru-RU" altLang="ru-RU" sz="2000" b="1" dirty="0">
                <a:solidFill>
                  <a:schemeClr val="tx2">
                    <a:lumMod val="75000"/>
                  </a:schemeClr>
                </a:solidFill>
                <a:latin typeface="Times New Roman" panose="02020603050405020304" pitchFamily="18" charset="0"/>
              </a:rPr>
              <a:t> населения Сибири .</a:t>
            </a:r>
            <a:endParaRPr lang="ru-RU" sz="2000" dirty="0">
              <a:solidFill>
                <a:schemeClr val="tx2">
                  <a:lumMod val="75000"/>
                </a:schemeClr>
              </a:solidFill>
            </a:endParaRPr>
          </a:p>
        </p:txBody>
      </p:sp>
      <p:pic>
        <p:nvPicPr>
          <p:cNvPr id="12" name="Picture 5" descr="Ямал — земля исконного проживания коренных малочисленных народов: ненцев, ханты, селькупов, коми-зырян, энцев, манс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76672"/>
            <a:ext cx="3169652" cy="24987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5" name="Picture 11" descr="Все, кто хоть раз побывал на Ямале, мечтают вернуться обратно, действует – притяжение Севера, магия земли и воды, зов гор и тундр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5" y="3317823"/>
            <a:ext cx="3314700" cy="27527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advTm="8000">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cstate="print"/>
          <a:srcRect r="35855" b="23932"/>
          <a:stretch>
            <a:fillRect/>
          </a:stretch>
        </p:blipFill>
        <p:spPr bwMode="auto">
          <a:xfrm>
            <a:off x="0" y="0"/>
            <a:ext cx="9144000" cy="6858000"/>
          </a:xfrm>
          <a:prstGeom prst="rect">
            <a:avLst/>
          </a:prstGeom>
          <a:noFill/>
          <a:ln w="9525">
            <a:noFill/>
            <a:miter lim="800000"/>
            <a:headEnd/>
            <a:tailEnd/>
          </a:ln>
        </p:spPr>
      </p:pic>
      <p:sp>
        <p:nvSpPr>
          <p:cNvPr id="8" name="Прямоугольник 7"/>
          <p:cNvSpPr/>
          <p:nvPr/>
        </p:nvSpPr>
        <p:spPr>
          <a:xfrm>
            <a:off x="5786446" y="0"/>
            <a:ext cx="2714644" cy="646331"/>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2" name="Прямоугольник 1"/>
          <p:cNvSpPr/>
          <p:nvPr/>
        </p:nvSpPr>
        <p:spPr>
          <a:xfrm>
            <a:off x="1619672" y="332656"/>
            <a:ext cx="6768752" cy="1015663"/>
          </a:xfrm>
          <a:prstGeom prst="rect">
            <a:avLst/>
          </a:prstGeom>
        </p:spPr>
        <p:txBody>
          <a:bodyPr wrap="square">
            <a:spAutoFit/>
          </a:bodyPr>
          <a:lstStyle/>
          <a:p>
            <a:pPr eaLnBrk="1" hangingPunct="1">
              <a:buFont typeface="Wingdings" panose="05000000000000000000" pitchFamily="2" charset="2"/>
              <a:buNone/>
              <a:defRPr/>
            </a:pPr>
            <a:r>
              <a:rPr lang="ru-RU" altLang="ru-RU" sz="2000" b="1" dirty="0">
                <a:solidFill>
                  <a:schemeClr val="tx2">
                    <a:lumMod val="75000"/>
                  </a:schemeClr>
                </a:solidFill>
                <a:latin typeface="Times New Roman" panose="02020603050405020304" pitchFamily="18" charset="0"/>
                <a:cs typeface="Times New Roman" panose="02020603050405020304" pitchFamily="18" charset="0"/>
              </a:rPr>
              <a:t>Знакомство с традиционной культурой ряда коренных народов Севера является первоочередным требованием времени к людям, живущим на территории края.</a:t>
            </a:r>
          </a:p>
        </p:txBody>
      </p:sp>
      <p:pic>
        <p:nvPicPr>
          <p:cNvPr id="15" name="Picture 10" descr="41d411ec84fef43081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060848"/>
            <a:ext cx="3276912" cy="3600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Объект 6"/>
          <p:cNvSpPr>
            <a:spLocks noGrp="1"/>
          </p:cNvSpPr>
          <p:nvPr>
            <p:ph idx="1"/>
          </p:nvPr>
        </p:nvSpPr>
        <p:spPr>
          <a:xfrm>
            <a:off x="5004048" y="1844824"/>
            <a:ext cx="3682752" cy="4281339"/>
          </a:xfrm>
        </p:spPr>
        <p:txBody>
          <a:bodyPr/>
          <a:lstStyle/>
          <a:p>
            <a:endParaRPr lang="ru-RU" sz="2400" b="1" dirty="0" smtClean="0">
              <a:solidFill>
                <a:schemeClr val="tx2">
                  <a:lumMod val="75000"/>
                </a:schemeClr>
              </a:solidFill>
              <a:latin typeface="Times New Roman" panose="02020603050405020304" pitchFamily="18" charset="0"/>
              <a:cs typeface="Times New Roman" panose="02020603050405020304" pitchFamily="18" charset="0"/>
            </a:endParaRPr>
          </a:p>
          <a:p>
            <a:endParaRPr lang="ru-RU" sz="2400" b="1" dirty="0">
              <a:solidFill>
                <a:schemeClr val="tx2">
                  <a:lumMod val="75000"/>
                </a:schemeClr>
              </a:solidFill>
              <a:latin typeface="Times New Roman" panose="02020603050405020304" pitchFamily="18" charset="0"/>
              <a:cs typeface="Times New Roman" panose="02020603050405020304" pitchFamily="18" charset="0"/>
            </a:endParaRPr>
          </a:p>
          <a:p>
            <a:pPr marL="0" indent="0">
              <a:buNone/>
            </a:pPr>
            <a:r>
              <a:rPr lang="ru-RU" sz="2400" b="1" dirty="0" smtClean="0">
                <a:solidFill>
                  <a:schemeClr val="tx2">
                    <a:lumMod val="75000"/>
                  </a:schemeClr>
                </a:solidFill>
                <a:latin typeface="Times New Roman" panose="02020603050405020304" pitchFamily="18" charset="0"/>
                <a:cs typeface="Times New Roman" panose="02020603050405020304" pitchFamily="18" charset="0"/>
              </a:rPr>
              <a:t>Цель </a:t>
            </a:r>
            <a:r>
              <a:rPr lang="ru-RU" sz="2400" b="1" dirty="0">
                <a:solidFill>
                  <a:schemeClr val="tx2">
                    <a:lumMod val="75000"/>
                  </a:schemeClr>
                </a:solidFill>
                <a:latin typeface="Times New Roman" panose="02020603050405020304" pitchFamily="18" charset="0"/>
                <a:cs typeface="Times New Roman" panose="02020603050405020304" pitchFamily="18" charset="0"/>
              </a:rPr>
              <a:t>исследования:</a:t>
            </a:r>
            <a:r>
              <a:rPr lang="ru-RU" sz="2400" dirty="0">
                <a:solidFill>
                  <a:schemeClr val="tx2">
                    <a:lumMod val="75000"/>
                  </a:schemeClr>
                </a:solidFill>
                <a:latin typeface="Times New Roman" panose="02020603050405020304" pitchFamily="18" charset="0"/>
                <a:cs typeface="Times New Roman" panose="02020603050405020304" pitchFamily="18" charset="0"/>
              </a:rPr>
              <a:t> изучение образов священных птиц в культуре народов Крайнего Севера. </a:t>
            </a:r>
          </a:p>
          <a:p>
            <a:endParaRPr lang="ru-RU" sz="2400" dirty="0">
              <a:solidFill>
                <a:schemeClr val="tx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advTm="8000">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cstate="print"/>
          <a:srcRect r="35855" b="23932"/>
          <a:stretch>
            <a:fillRect/>
          </a:stretch>
        </p:blipFill>
        <p:spPr bwMode="auto">
          <a:xfrm>
            <a:off x="27874" y="0"/>
            <a:ext cx="9144000" cy="6858000"/>
          </a:xfrm>
          <a:prstGeom prst="rect">
            <a:avLst/>
          </a:prstGeom>
          <a:noFill/>
          <a:ln w="9525">
            <a:noFill/>
            <a:miter lim="800000"/>
            <a:headEnd/>
            <a:tailEnd/>
          </a:ln>
        </p:spPr>
      </p:pic>
      <p:sp>
        <p:nvSpPr>
          <p:cNvPr id="5" name="TextBox 4"/>
          <p:cNvSpPr txBox="1"/>
          <p:nvPr/>
        </p:nvSpPr>
        <p:spPr>
          <a:xfrm>
            <a:off x="4929158" y="0"/>
            <a:ext cx="4214842" cy="1200329"/>
          </a:xfrm>
          <a:prstGeom prst="rect">
            <a:avLst/>
          </a:prstGeom>
          <a:noFill/>
        </p:spPr>
        <p:txBody>
          <a:bodyPr>
            <a:spAutoFit/>
          </a:bodyPr>
          <a:lstStyle/>
          <a:p>
            <a:pPr algn="ctr" fontAlgn="auto">
              <a:spcBef>
                <a:spcPts val="0"/>
              </a:spcBef>
              <a:spcAft>
                <a:spcPts val="0"/>
              </a:spcAft>
              <a:defRPr/>
            </a:pPr>
            <a:endParaRPr lang="ru-RU" sz="3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lt"/>
            </a:endParaRPr>
          </a:p>
          <a:p>
            <a:pPr algn="ctr" fontAlgn="auto">
              <a:spcBef>
                <a:spcPts val="0"/>
              </a:spcBef>
              <a:spcAft>
                <a:spcPts val="0"/>
              </a:spcAft>
              <a:defRPr/>
            </a:pPr>
            <a:r>
              <a:rPr lang="ru-RU" sz="3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lt"/>
              </a:rPr>
              <a:t> </a:t>
            </a:r>
            <a:endParaRPr lang="ru-RU" sz="3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n-lt"/>
            </a:endParaRPr>
          </a:p>
        </p:txBody>
      </p:sp>
      <p:sp>
        <p:nvSpPr>
          <p:cNvPr id="2" name="Заголовок 1"/>
          <p:cNvSpPr>
            <a:spLocks noGrp="1"/>
          </p:cNvSpPr>
          <p:nvPr>
            <p:ph type="ctrTitle"/>
          </p:nvPr>
        </p:nvSpPr>
        <p:spPr>
          <a:xfrm>
            <a:off x="1907704" y="188641"/>
            <a:ext cx="5760640" cy="1440159"/>
          </a:xfrm>
        </p:spPr>
        <p:txBody>
          <a:bodyPr/>
          <a:lstStyle/>
          <a:p>
            <a:r>
              <a:rPr lang="ru-RU" sz="5400" dirty="0" smtClean="0">
                <a:solidFill>
                  <a:schemeClr val="tx2">
                    <a:lumMod val="75000"/>
                  </a:schemeClr>
                </a:solidFill>
                <a:latin typeface="Times New Roman" panose="02020603050405020304" pitchFamily="18" charset="0"/>
                <a:cs typeface="Times New Roman" panose="02020603050405020304" pitchFamily="18" charset="0"/>
              </a:rPr>
              <a:t>План исследования</a:t>
            </a:r>
            <a:endParaRPr lang="ru-RU" sz="54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3" name="AutoShape 24">
            <a:hlinkClick r:id="rId3" action="ppaction://hlinksldjump"/>
          </p:cNvPr>
          <p:cNvSpPr>
            <a:spLocks noChangeArrowheads="1"/>
          </p:cNvSpPr>
          <p:nvPr/>
        </p:nvSpPr>
        <p:spPr bwMode="auto">
          <a:xfrm rot="10800000">
            <a:off x="827584" y="2754479"/>
            <a:ext cx="3240360" cy="1549875"/>
          </a:xfrm>
          <a:prstGeom prst="wedgeRoundRectCallout">
            <a:avLst>
              <a:gd name="adj1" fmla="val -66971"/>
              <a:gd name="adj2" fmla="val 11902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sz="2400" dirty="0">
                <a:latin typeface="Times New Roman" panose="02020603050405020304" pitchFamily="18" charset="0"/>
                <a:cs typeface="Times New Roman" panose="02020603050405020304" pitchFamily="18" charset="0"/>
              </a:rPr>
              <a:t>Особенности традиционной культуры народов Крайнего Севера </a:t>
            </a:r>
            <a:endParaRPr lang="ru-RU" altLang="ru-RU" sz="2400" b="1" dirty="0">
              <a:latin typeface="Times New Roman" panose="02020603050405020304" pitchFamily="18" charset="0"/>
              <a:cs typeface="Times New Roman" panose="02020603050405020304" pitchFamily="18" charset="0"/>
            </a:endParaRPr>
          </a:p>
        </p:txBody>
      </p:sp>
      <p:sp>
        <p:nvSpPr>
          <p:cNvPr id="15" name="AutoShape 25">
            <a:hlinkClick r:id="rId4" action="ppaction://hlinksldjump"/>
          </p:cNvPr>
          <p:cNvSpPr>
            <a:spLocks noChangeArrowheads="1"/>
          </p:cNvSpPr>
          <p:nvPr/>
        </p:nvSpPr>
        <p:spPr bwMode="auto">
          <a:xfrm rot="10800000">
            <a:off x="5220072" y="2713555"/>
            <a:ext cx="3459742" cy="1507531"/>
          </a:xfrm>
          <a:prstGeom prst="wedgeRoundRectCallout">
            <a:avLst>
              <a:gd name="adj1" fmla="val 66521"/>
              <a:gd name="adj2" fmla="val 11823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dirty="0">
                <a:latin typeface="Times New Roman" panose="02020603050405020304" pitchFamily="18" charset="0"/>
                <a:cs typeface="Times New Roman" panose="02020603050405020304" pitchFamily="18" charset="0"/>
              </a:rPr>
              <a:t>Образы </a:t>
            </a:r>
            <a:r>
              <a:rPr lang="ru-RU" altLang="ru-RU" sz="2400" dirty="0" smtClean="0">
                <a:latin typeface="Times New Roman" panose="02020603050405020304" pitchFamily="18" charset="0"/>
                <a:cs typeface="Times New Roman" panose="02020603050405020304" pitchFamily="18" charset="0"/>
              </a:rPr>
              <a:t>священных птиц </a:t>
            </a:r>
            <a:r>
              <a:rPr lang="ru-RU" altLang="ru-RU" sz="2400" dirty="0">
                <a:latin typeface="Times New Roman" panose="02020603050405020304" pitchFamily="18" charset="0"/>
                <a:cs typeface="Times New Roman" panose="02020603050405020304" pitchFamily="18" charset="0"/>
              </a:rPr>
              <a:t>в фольклоре народов </a:t>
            </a:r>
            <a:r>
              <a:rPr lang="ru-RU" altLang="ru-RU" sz="2400" dirty="0" smtClean="0">
                <a:latin typeface="Times New Roman" panose="02020603050405020304" pitchFamily="18" charset="0"/>
                <a:cs typeface="Times New Roman" panose="02020603050405020304" pitchFamily="18" charset="0"/>
              </a:rPr>
              <a:t>Севера</a:t>
            </a:r>
            <a:endParaRPr lang="ru-RU" altLang="ru-RU" sz="2400" dirty="0">
              <a:latin typeface="Times New Roman" panose="02020603050405020304" pitchFamily="18" charset="0"/>
              <a:cs typeface="Times New Roman" panose="02020603050405020304" pitchFamily="18" charset="0"/>
            </a:endParaRPr>
          </a:p>
        </p:txBody>
      </p:sp>
      <p:pic>
        <p:nvPicPr>
          <p:cNvPr id="17" name="Picture 36" descr="den-voron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738" y="4534024"/>
            <a:ext cx="1924050" cy="1885950"/>
          </a:xfrm>
          <a:prstGeom prst="rect">
            <a:avLst/>
          </a:prstGeom>
          <a:ln w="28575" cap="sq" cmpd="thickThin">
            <a:solidFill>
              <a:srgbClr val="92D05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4534024"/>
            <a:ext cx="2378395" cy="1885950"/>
          </a:xfrm>
          <a:prstGeom prst="rect">
            <a:avLst/>
          </a:prstGeom>
          <a:ln w="28575" cap="sq" cmpd="thickThin">
            <a:solidFill>
              <a:srgbClr val="92D050"/>
            </a:solidFill>
            <a:prstDash val="solid"/>
            <a:miter lim="800000"/>
          </a:ln>
          <a:effectLst>
            <a:innerShdw blurRad="76200">
              <a:srgbClr val="000000"/>
            </a:innerShdw>
          </a:effectLst>
        </p:spPr>
      </p:pic>
    </p:spTree>
  </p:cSld>
  <p:clrMapOvr>
    <a:masterClrMapping/>
  </p:clrMapOvr>
  <p:transition spd="slow" advTm="8000">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r="35855" b="23932"/>
          <a:stretch>
            <a:fillRect/>
          </a:stretch>
        </p:blipFill>
        <p:spPr bwMode="auto">
          <a:xfrm>
            <a:off x="0" y="0"/>
            <a:ext cx="9144000" cy="6858000"/>
          </a:xfrm>
          <a:prstGeom prst="rect">
            <a:avLst/>
          </a:prstGeom>
          <a:noFill/>
          <a:ln w="9525">
            <a:noFill/>
            <a:miter lim="800000"/>
            <a:headEnd/>
            <a:tailEnd/>
          </a:ln>
        </p:spPr>
      </p:pic>
      <p:sp>
        <p:nvSpPr>
          <p:cNvPr id="3" name="Лента лицом вниз 2"/>
          <p:cNvSpPr/>
          <p:nvPr/>
        </p:nvSpPr>
        <p:spPr>
          <a:xfrm>
            <a:off x="857224" y="214290"/>
            <a:ext cx="8286776" cy="612648"/>
          </a:xfrm>
          <a:prstGeom prst="ribbon">
            <a:avLst>
              <a:gd name="adj1" fmla="val 16667"/>
              <a:gd name="adj2" fmla="val 75000"/>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«ВОРОНИЙ ДЕНЬ»</a:t>
            </a:r>
            <a:endParaRPr lang="ru-RU"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6" name="Прямоугольник 5"/>
          <p:cNvSpPr/>
          <p:nvPr/>
        </p:nvSpPr>
        <p:spPr>
          <a:xfrm>
            <a:off x="3286116" y="857232"/>
            <a:ext cx="2922296" cy="5693866"/>
          </a:xfrm>
          <a:prstGeom prst="rect">
            <a:avLst/>
          </a:prstGeom>
        </p:spPr>
        <p:txBody>
          <a:bodyPr wrap="square">
            <a:spAutoFit/>
          </a:bodyPr>
          <a:lstStyle/>
          <a:p>
            <a:pPr algn="just"/>
            <a:r>
              <a:rPr lang="ru-RU" sz="1400" b="1" dirty="0" smtClean="0">
                <a:solidFill>
                  <a:schemeClr val="tx2">
                    <a:lumMod val="75000"/>
                  </a:schemeClr>
                </a:solidFill>
                <a:latin typeface="Times New Roman" pitchFamily="18" charset="0"/>
                <a:cs typeface="Times New Roman" pitchFamily="18" charset="0"/>
              </a:rPr>
              <a:t>В апреле на Ямале отмечают национальный хантыйский праздник "Ворона </a:t>
            </a:r>
            <a:r>
              <a:rPr lang="ru-RU" sz="1400" b="1" dirty="0" err="1" smtClean="0">
                <a:solidFill>
                  <a:schemeClr val="tx2">
                    <a:lumMod val="75000"/>
                  </a:schemeClr>
                </a:solidFill>
                <a:latin typeface="Times New Roman" pitchFamily="18" charset="0"/>
                <a:cs typeface="Times New Roman" pitchFamily="18" charset="0"/>
              </a:rPr>
              <a:t>хатл</a:t>
            </a:r>
            <a:r>
              <a:rPr lang="ru-RU" sz="1400" b="1" dirty="0" smtClean="0">
                <a:solidFill>
                  <a:schemeClr val="tx2">
                    <a:lumMod val="75000"/>
                  </a:schemeClr>
                </a:solidFill>
                <a:latin typeface="Times New Roman" pitchFamily="18" charset="0"/>
                <a:cs typeface="Times New Roman" pitchFamily="18" charset="0"/>
              </a:rPr>
              <a:t>» -                          Вороний 	День. </a:t>
            </a:r>
            <a:br>
              <a:rPr lang="ru-RU" sz="1400" b="1" dirty="0" smtClean="0">
                <a:solidFill>
                  <a:schemeClr val="tx2">
                    <a:lumMod val="75000"/>
                  </a:schemeClr>
                </a:solidFill>
                <a:latin typeface="Times New Roman" pitchFamily="18" charset="0"/>
                <a:cs typeface="Times New Roman" pitchFamily="18" charset="0"/>
              </a:rPr>
            </a:br>
            <a:r>
              <a:rPr lang="ru-RU" sz="1400" b="1" dirty="0" smtClean="0">
                <a:solidFill>
                  <a:schemeClr val="tx2">
                    <a:lumMod val="75000"/>
                  </a:schemeClr>
                </a:solidFill>
                <a:latin typeface="Times New Roman" pitchFamily="18" charset="0"/>
                <a:cs typeface="Times New Roman" pitchFamily="18" charset="0"/>
              </a:rPr>
              <a:t>Согласно хантыйской легенде, ворона, прилетая в северные края, будит спящую природу своим криком. В этот праздник люди обычно ходят друг к другу в гости с традиционными угощениями - строганиной, отварной олениной, ватрушками с ягодой. Дети и взрослые украшают деревья связками баранок и яркими ленточками, в которые заворачивают монетки. В качестве жертвоприношения - в благодарность природе и богам - режут оленя. Соревнуются в национальных видах спорта, устраивают гонки на оленьих упряжках. Хорошей приметой считается увидеть в этот день серую ворону – тогда загаданное желание обязательно 	сбудется. </a:t>
            </a:r>
            <a:br>
              <a:rPr lang="ru-RU" sz="1400" b="1" dirty="0" smtClean="0">
                <a:solidFill>
                  <a:schemeClr val="tx2">
                    <a:lumMod val="75000"/>
                  </a:schemeClr>
                </a:solidFill>
                <a:latin typeface="Times New Roman" pitchFamily="18" charset="0"/>
                <a:cs typeface="Times New Roman" pitchFamily="18" charset="0"/>
              </a:rPr>
            </a:br>
            <a:endParaRPr lang="ru-RU" sz="1400" b="1" dirty="0">
              <a:solidFill>
                <a:schemeClr val="tx2">
                  <a:lumMod val="75000"/>
                </a:schemeClr>
              </a:solidFill>
              <a:latin typeface="Times New Roman" pitchFamily="18" charset="0"/>
              <a:cs typeface="Times New Roman" pitchFamily="18" charset="0"/>
            </a:endParaRPr>
          </a:p>
        </p:txBody>
      </p:sp>
      <p:pic>
        <p:nvPicPr>
          <p:cNvPr id="8195" name="Picture 3"/>
          <p:cNvPicPr>
            <a:picLocks noChangeAspect="1" noChangeArrowheads="1"/>
          </p:cNvPicPr>
          <p:nvPr/>
        </p:nvPicPr>
        <p:blipFill>
          <a:blip r:embed="rId3" cstate="print"/>
          <a:srcRect/>
          <a:stretch>
            <a:fillRect/>
          </a:stretch>
        </p:blipFill>
        <p:spPr bwMode="auto">
          <a:xfrm>
            <a:off x="6215074" y="4357694"/>
            <a:ext cx="2762670" cy="2081212"/>
          </a:xfrm>
          <a:prstGeom prst="rect">
            <a:avLst/>
          </a:prstGeom>
          <a:ln>
            <a:noFill/>
          </a:ln>
          <a:effectLst>
            <a:softEdge rad="112500"/>
          </a:effectLst>
        </p:spPr>
      </p:pic>
      <p:pic>
        <p:nvPicPr>
          <p:cNvPr id="8196" name="Picture 4"/>
          <p:cNvPicPr>
            <a:picLocks noChangeAspect="1" noChangeArrowheads="1"/>
          </p:cNvPicPr>
          <p:nvPr/>
        </p:nvPicPr>
        <p:blipFill>
          <a:blip r:embed="rId4" cstate="print"/>
          <a:srcRect/>
          <a:stretch>
            <a:fillRect/>
          </a:stretch>
        </p:blipFill>
        <p:spPr bwMode="auto">
          <a:xfrm>
            <a:off x="714348" y="4286256"/>
            <a:ext cx="2571768" cy="2160288"/>
          </a:xfrm>
          <a:prstGeom prst="rect">
            <a:avLst/>
          </a:prstGeom>
          <a:ln>
            <a:noFill/>
          </a:ln>
          <a:effectLst>
            <a:softEdge rad="112500"/>
          </a:effectLst>
        </p:spPr>
      </p:pic>
      <p:pic>
        <p:nvPicPr>
          <p:cNvPr id="8197" name="Picture 5"/>
          <p:cNvPicPr>
            <a:picLocks noChangeAspect="1" noChangeArrowheads="1"/>
          </p:cNvPicPr>
          <p:nvPr/>
        </p:nvPicPr>
        <p:blipFill>
          <a:blip r:embed="rId5" cstate="print"/>
          <a:srcRect/>
          <a:stretch>
            <a:fillRect/>
          </a:stretch>
        </p:blipFill>
        <p:spPr bwMode="auto">
          <a:xfrm>
            <a:off x="6211631" y="1285860"/>
            <a:ext cx="2932369" cy="2232923"/>
          </a:xfrm>
          <a:prstGeom prst="rect">
            <a:avLst/>
          </a:prstGeom>
          <a:ln>
            <a:noFill/>
          </a:ln>
          <a:effectLst>
            <a:softEdge rad="112500"/>
          </a:effectLst>
        </p:spPr>
      </p:pic>
      <p:pic>
        <p:nvPicPr>
          <p:cNvPr id="8198" name="Picture 6"/>
          <p:cNvPicPr>
            <a:picLocks noChangeAspect="1" noChangeArrowheads="1"/>
          </p:cNvPicPr>
          <p:nvPr/>
        </p:nvPicPr>
        <p:blipFill>
          <a:blip r:embed="rId6" cstate="print"/>
          <a:srcRect/>
          <a:stretch>
            <a:fillRect/>
          </a:stretch>
        </p:blipFill>
        <p:spPr bwMode="auto">
          <a:xfrm>
            <a:off x="857224" y="1428736"/>
            <a:ext cx="2362812" cy="1928826"/>
          </a:xfrm>
          <a:prstGeom prst="rect">
            <a:avLst/>
          </a:prstGeom>
          <a:ln>
            <a:noFill/>
          </a:ln>
          <a:effectLst>
            <a:softEdge rad="112500"/>
          </a:effectLst>
        </p:spPr>
      </p:pic>
    </p:spTree>
  </p:cSld>
  <p:clrMapOvr>
    <a:masterClrMapping/>
  </p:clrMapOvr>
  <p:transition spd="slow" advTm="5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r="35855" b="23932"/>
          <a:stretch>
            <a:fillRect/>
          </a:stretch>
        </p:blipFill>
        <p:spPr bwMode="auto">
          <a:xfrm>
            <a:off x="0" y="23296"/>
            <a:ext cx="9144000" cy="6858000"/>
          </a:xfrm>
          <a:prstGeom prst="rect">
            <a:avLst/>
          </a:prstGeom>
          <a:noFill/>
          <a:ln w="9525">
            <a:noFill/>
            <a:miter lim="800000"/>
            <a:headEnd/>
            <a:tailEnd/>
          </a:ln>
        </p:spPr>
      </p:pic>
      <p:sp>
        <p:nvSpPr>
          <p:cNvPr id="3" name="Лента лицом вниз 2"/>
          <p:cNvSpPr/>
          <p:nvPr/>
        </p:nvSpPr>
        <p:spPr>
          <a:xfrm>
            <a:off x="857224" y="214290"/>
            <a:ext cx="8286776" cy="612648"/>
          </a:xfrm>
          <a:prstGeom prst="ribbon">
            <a:avLst>
              <a:gd name="adj1" fmla="val 16667"/>
              <a:gd name="adj2" fmla="val 75000"/>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«проводы лебедя»</a:t>
            </a:r>
            <a:endParaRPr lang="ru-RU"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6" name="Прямоугольник 5"/>
          <p:cNvSpPr/>
          <p:nvPr/>
        </p:nvSpPr>
        <p:spPr>
          <a:xfrm>
            <a:off x="3059832" y="857232"/>
            <a:ext cx="3148580" cy="6340197"/>
          </a:xfrm>
          <a:prstGeom prst="rect">
            <a:avLst/>
          </a:prstGeom>
        </p:spPr>
        <p:txBody>
          <a:bodyPr wrap="square">
            <a:spAutoFit/>
          </a:bodyPr>
          <a:lstStyle/>
          <a:p>
            <a:pPr algn="just"/>
            <a:r>
              <a:rPr lang="ru-RU" altLang="ru-RU" sz="1400" b="1" dirty="0">
                <a:solidFill>
                  <a:schemeClr val="tx2">
                    <a:lumMod val="75000"/>
                  </a:schemeClr>
                </a:solidFill>
              </a:rPr>
              <a:t>У народа ханты существует  еще один праздник – Проводы Лебедя, который посвящен встрече и проводам священной птицы – лебедя. Этому событию предшествует праздник, сопровождаемый особым ритуалом</a:t>
            </a:r>
            <a:r>
              <a:rPr lang="ru-RU" sz="1400" b="1" dirty="0" smtClean="0">
                <a:solidFill>
                  <a:schemeClr val="tx2">
                    <a:lumMod val="75000"/>
                  </a:schemeClr>
                </a:solidFill>
                <a:latin typeface="Times New Roman" pitchFamily="18" charset="0"/>
                <a:cs typeface="Times New Roman" pitchFamily="18" charset="0"/>
              </a:rPr>
              <a:t>.</a:t>
            </a:r>
            <a:r>
              <a:rPr lang="ru-RU" altLang="ru-RU" sz="1400" b="1" dirty="0">
                <a:solidFill>
                  <a:schemeClr val="tx2">
                    <a:lumMod val="75000"/>
                  </a:schemeClr>
                </a:solidFill>
              </a:rPr>
              <a:t> Основной обряд проводился на священном месте, куда разрешено было ходить только мужчинам. Здесь совершалось жертвоприношение. Это место было основано с незапамятных времен далекими предками.</a:t>
            </a:r>
            <a:br>
              <a:rPr lang="ru-RU" altLang="ru-RU" sz="1400" b="1" dirty="0">
                <a:solidFill>
                  <a:schemeClr val="tx2">
                    <a:lumMod val="75000"/>
                  </a:schemeClr>
                </a:solidFill>
              </a:rPr>
            </a:br>
            <a:r>
              <a:rPr lang="ru-RU" sz="1400" b="1" dirty="0" smtClean="0">
                <a:solidFill>
                  <a:schemeClr val="tx2">
                    <a:lumMod val="75000"/>
                  </a:schemeClr>
                </a:solidFill>
                <a:latin typeface="Times New Roman" pitchFamily="18" charset="0"/>
                <a:cs typeface="Times New Roman" pitchFamily="18" charset="0"/>
              </a:rPr>
              <a:t> </a:t>
            </a:r>
            <a:r>
              <a:rPr lang="ru-RU" altLang="ru-RU" sz="1400" b="1" dirty="0">
                <a:solidFill>
                  <a:schemeClr val="tx2">
                    <a:lumMod val="75000"/>
                  </a:schemeClr>
                </a:solidFill>
              </a:rPr>
              <a:t>«Ты наша священная птица, мы в гости к тебе пришли и от чистого сердца все, что нужно, с собой принесли... Скоро настанет разлука, покинешь край свой родной... Мы ждем твоего возвращения весной. На своих могучих крыльях несись над горами, тайгой! Ясного неба желаем тебе над нашей прекрасной землей»          ( слова ханты).</a:t>
            </a:r>
            <a:endParaRPr lang="ru-RU" altLang="ru-RU" sz="1400" dirty="0">
              <a:solidFill>
                <a:schemeClr val="tx2">
                  <a:lumMod val="75000"/>
                </a:schemeClr>
              </a:solidFill>
            </a:endParaRPr>
          </a:p>
          <a:p>
            <a:pPr algn="just"/>
            <a:r>
              <a:rPr lang="ru-RU" sz="1400" b="1" dirty="0" smtClean="0">
                <a:solidFill>
                  <a:schemeClr val="tx2">
                    <a:lumMod val="75000"/>
                  </a:schemeClr>
                </a:solidFill>
                <a:latin typeface="Times New Roman" pitchFamily="18" charset="0"/>
                <a:cs typeface="Times New Roman" pitchFamily="18" charset="0"/>
              </a:rPr>
              <a:t/>
            </a:r>
            <a:br>
              <a:rPr lang="ru-RU" sz="1400" b="1" dirty="0" smtClean="0">
                <a:solidFill>
                  <a:schemeClr val="tx2">
                    <a:lumMod val="75000"/>
                  </a:schemeClr>
                </a:solidFill>
                <a:latin typeface="Times New Roman" pitchFamily="18" charset="0"/>
                <a:cs typeface="Times New Roman" pitchFamily="18" charset="0"/>
              </a:rPr>
            </a:br>
            <a:endParaRPr lang="ru-RU" sz="1400" b="1" dirty="0">
              <a:solidFill>
                <a:schemeClr val="tx2">
                  <a:lumMod val="75000"/>
                </a:schemeClr>
              </a:solidFill>
              <a:latin typeface="Times New Roman" pitchFamily="18" charset="0"/>
              <a:cs typeface="Times New Roman"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1" y="3573017"/>
            <a:ext cx="2563204" cy="2880319"/>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479" y="1041228"/>
            <a:ext cx="2351353" cy="2278314"/>
          </a:xfrm>
          <a:prstGeom prst="rect">
            <a:avLst/>
          </a:prstGeom>
          <a:ln>
            <a:noFill/>
          </a:ln>
          <a:effectLst>
            <a:softEdge rad="112500"/>
          </a:effectLst>
        </p:spPr>
      </p:pic>
      <p:pic>
        <p:nvPicPr>
          <p:cNvPr id="12" name="Picture 4" descr="imgp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8412" y="974804"/>
            <a:ext cx="2726992" cy="23447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6" descr="i?id=457048555-08-72&amp;n=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479" y="3640142"/>
            <a:ext cx="2351353" cy="23811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823694"/>
      </p:ext>
    </p:extLst>
  </p:cSld>
  <p:clrMapOvr>
    <a:masterClrMapping/>
  </p:clrMapOvr>
  <p:transition spd="slow" advTm="5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r="35855" b="23932"/>
          <a:stretch>
            <a:fillRect/>
          </a:stretch>
        </p:blipFill>
        <p:spPr bwMode="auto">
          <a:xfrm>
            <a:off x="0" y="44862"/>
            <a:ext cx="9144000" cy="6858000"/>
          </a:xfrm>
          <a:prstGeom prst="rect">
            <a:avLst/>
          </a:prstGeom>
          <a:noFill/>
          <a:ln w="9525">
            <a:noFill/>
            <a:miter lim="800000"/>
            <a:headEnd/>
            <a:tailEnd/>
          </a:ln>
        </p:spPr>
      </p:pic>
      <p:sp>
        <p:nvSpPr>
          <p:cNvPr id="3" name="Лента лицом вниз 2"/>
          <p:cNvSpPr/>
          <p:nvPr/>
        </p:nvSpPr>
        <p:spPr>
          <a:xfrm>
            <a:off x="857224" y="23296"/>
            <a:ext cx="8286776" cy="803642"/>
          </a:xfrm>
          <a:prstGeom prst="ribbon">
            <a:avLst>
              <a:gd name="adj1" fmla="val 16667"/>
              <a:gd name="adj2" fmla="val 75000"/>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a:t>
            </a:r>
            <a:r>
              <a:rPr lang="ru-RU"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праздник трясогузки»</a:t>
            </a:r>
            <a:endParaRPr lang="ru-RU"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6" name="Прямоугольник 5"/>
          <p:cNvSpPr/>
          <p:nvPr/>
        </p:nvSpPr>
        <p:spPr>
          <a:xfrm>
            <a:off x="3059832" y="857232"/>
            <a:ext cx="3148580" cy="523220"/>
          </a:xfrm>
          <a:prstGeom prst="rect">
            <a:avLst/>
          </a:prstGeom>
        </p:spPr>
        <p:txBody>
          <a:bodyPr wrap="square">
            <a:spAutoFit/>
          </a:bodyPr>
          <a:lstStyle/>
          <a:p>
            <a:pPr algn="just"/>
            <a:r>
              <a:rPr lang="ru-RU" sz="1400" b="1" dirty="0" smtClean="0">
                <a:solidFill>
                  <a:schemeClr val="tx2">
                    <a:lumMod val="75000"/>
                  </a:schemeClr>
                </a:solidFill>
                <a:latin typeface="Times New Roman" pitchFamily="18" charset="0"/>
                <a:cs typeface="Times New Roman" pitchFamily="18" charset="0"/>
              </a:rPr>
              <a:t/>
            </a:r>
            <a:br>
              <a:rPr lang="ru-RU" sz="1400" b="1" dirty="0" smtClean="0">
                <a:solidFill>
                  <a:schemeClr val="tx2">
                    <a:lumMod val="75000"/>
                  </a:schemeClr>
                </a:solidFill>
                <a:latin typeface="Times New Roman" pitchFamily="18" charset="0"/>
                <a:cs typeface="Times New Roman" pitchFamily="18" charset="0"/>
              </a:rPr>
            </a:br>
            <a:endParaRPr lang="ru-RU" sz="1400" b="1" dirty="0">
              <a:solidFill>
                <a:schemeClr val="tx2">
                  <a:lumMod val="75000"/>
                </a:schemeClr>
              </a:solidFill>
              <a:latin typeface="Times New Roman" pitchFamily="18" charset="0"/>
              <a:cs typeface="Times New Roman" pitchFamily="18" charset="0"/>
            </a:endParaRPr>
          </a:p>
        </p:txBody>
      </p:sp>
      <p:pic>
        <p:nvPicPr>
          <p:cNvPr id="13" name="Picture 6" descr="i?id=457048555-08-72&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509120"/>
            <a:ext cx="2088232" cy="20871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Объект 7"/>
          <p:cNvSpPr>
            <a:spLocks noGrp="1"/>
          </p:cNvSpPr>
          <p:nvPr>
            <p:ph idx="1"/>
          </p:nvPr>
        </p:nvSpPr>
        <p:spPr>
          <a:xfrm>
            <a:off x="3419872" y="1078280"/>
            <a:ext cx="2664296" cy="4726984"/>
          </a:xfrm>
        </p:spPr>
        <p:txBody>
          <a:bodyPr/>
          <a:lstStyle/>
          <a:p>
            <a:pPr marL="0" indent="0">
              <a:buNone/>
            </a:pPr>
            <a:r>
              <a:rPr lang="ru-RU" sz="1800" b="1" dirty="0">
                <a:solidFill>
                  <a:schemeClr val="tx2">
                    <a:lumMod val="75000"/>
                  </a:schemeClr>
                </a:solidFill>
                <a:latin typeface="Times New Roman" panose="02020603050405020304" pitchFamily="18" charset="0"/>
                <a:cs typeface="Times New Roman" panose="02020603050405020304" pitchFamily="18" charset="0"/>
              </a:rPr>
              <a:t>Праздник Трясогузки или </a:t>
            </a:r>
            <a:r>
              <a:rPr lang="ru-RU" sz="1800" b="1" dirty="0" err="1">
                <a:solidFill>
                  <a:schemeClr val="tx2">
                    <a:lumMod val="75000"/>
                  </a:schemeClr>
                </a:solidFill>
                <a:latin typeface="Times New Roman" panose="02020603050405020304" pitchFamily="18" charset="0"/>
                <a:cs typeface="Times New Roman" panose="02020603050405020304" pitchFamily="18" charset="0"/>
              </a:rPr>
              <a:t>Вурщих</a:t>
            </a:r>
            <a:r>
              <a:rPr lang="ru-RU" sz="1800" b="1" dirty="0">
                <a:solidFill>
                  <a:schemeClr val="tx2">
                    <a:lumMod val="75000"/>
                  </a:schemeClr>
                </a:solidFill>
                <a:latin typeface="Times New Roman" panose="02020603050405020304" pitchFamily="18" charset="0"/>
                <a:cs typeface="Times New Roman" panose="02020603050405020304" pitchFamily="18" charset="0"/>
              </a:rPr>
              <a:t> </a:t>
            </a:r>
            <a:r>
              <a:rPr lang="ru-RU" sz="1800" b="1" dirty="0" err="1">
                <a:solidFill>
                  <a:schemeClr val="tx2">
                    <a:lumMod val="75000"/>
                  </a:schemeClr>
                </a:solidFill>
                <a:latin typeface="Times New Roman" panose="02020603050405020304" pitchFamily="18" charset="0"/>
                <a:cs typeface="Times New Roman" panose="02020603050405020304" pitchFamily="18" charset="0"/>
              </a:rPr>
              <a:t>Хатл</a:t>
            </a:r>
            <a:r>
              <a:rPr lang="ru-RU" sz="1800" b="1" dirty="0">
                <a:solidFill>
                  <a:schemeClr val="tx2">
                    <a:lumMod val="75000"/>
                  </a:schemeClr>
                </a:solidFill>
                <a:latin typeface="Times New Roman" panose="02020603050405020304" pitchFamily="18" charset="0"/>
                <a:cs typeface="Times New Roman" panose="02020603050405020304" pitchFamily="18" charset="0"/>
              </a:rPr>
              <a:t> – это весенний праздник народа манси. Для северных народов небольшие и быстрые птички трясогузки являются вестниками Красной весны и Большого света</a:t>
            </a:r>
            <a:r>
              <a:rPr lang="ru-RU" sz="1400" b="1" dirty="0">
                <a:solidFill>
                  <a:schemeClr val="tx2">
                    <a:lumMod val="75000"/>
                  </a:schemeClr>
                </a:solidFill>
                <a:latin typeface="Times New Roman" panose="02020603050405020304" pitchFamily="18" charset="0"/>
                <a:cs typeface="Times New Roman" panose="02020603050405020304" pitchFamily="18" charset="0"/>
              </a:rPr>
              <a:t>. </a:t>
            </a:r>
            <a:r>
              <a:rPr lang="ru-RU" sz="2000" b="1" dirty="0">
                <a:solidFill>
                  <a:schemeClr val="tx2">
                    <a:lumMod val="75000"/>
                  </a:schemeClr>
                </a:solidFill>
                <a:latin typeface="Times New Roman" panose="02020603050405020304" pitchFamily="18" charset="0"/>
                <a:cs typeface="Times New Roman" panose="02020603050405020304" pitchFamily="18" charset="0"/>
              </a:rPr>
              <a:t>В качестве торжественного мероприятия на площади селения устраивается своеобразный пир. </a:t>
            </a:r>
            <a:endParaRPr lang="ru-RU" sz="1400"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292" y="2246774"/>
            <a:ext cx="2254193" cy="2454175"/>
          </a:xfrm>
          <a:prstGeom prst="rect">
            <a:avLst/>
          </a:prstGeom>
          <a:ln>
            <a:noFill/>
          </a:ln>
          <a:effectLst>
            <a:softEdge rad="112500"/>
          </a:effectLst>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8642" y="1417638"/>
            <a:ext cx="1903798" cy="2011362"/>
          </a:xfrm>
          <a:prstGeom prst="rect">
            <a:avLst/>
          </a:prstGeom>
          <a:ln>
            <a:noFill/>
          </a:ln>
          <a:effectLst>
            <a:softEdge rad="112500"/>
          </a:effectLst>
        </p:spPr>
      </p:pic>
    </p:spTree>
    <p:extLst>
      <p:ext uri="{BB962C8B-B14F-4D97-AF65-F5344CB8AC3E}">
        <p14:creationId xmlns:p14="http://schemas.microsoft.com/office/powerpoint/2010/main" val="2601871424"/>
      </p:ext>
    </p:extLst>
  </p:cSld>
  <p:clrMapOvr>
    <a:masterClrMapping/>
  </p:clrMapOvr>
  <p:transition spd="slow" advTm="5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r="35855" b="23932"/>
          <a:stretch>
            <a:fillRect/>
          </a:stretch>
        </p:blipFill>
        <p:spPr bwMode="auto">
          <a:xfrm>
            <a:off x="0" y="44862"/>
            <a:ext cx="9144000" cy="6858000"/>
          </a:xfrm>
          <a:prstGeom prst="rect">
            <a:avLst/>
          </a:prstGeom>
          <a:noFill/>
          <a:ln w="9525">
            <a:noFill/>
            <a:miter lim="800000"/>
            <a:headEnd/>
            <a:tailEnd/>
          </a:ln>
        </p:spPr>
      </p:pic>
      <p:sp>
        <p:nvSpPr>
          <p:cNvPr id="3" name="Лента лицом вниз 2"/>
          <p:cNvSpPr/>
          <p:nvPr/>
        </p:nvSpPr>
        <p:spPr>
          <a:xfrm>
            <a:off x="857224" y="23296"/>
            <a:ext cx="8286776" cy="1677512"/>
          </a:xfrm>
          <a:prstGeom prst="ribbon">
            <a:avLst>
              <a:gd name="adj1" fmla="val 16667"/>
              <a:gd name="adj2" fmla="val 75000"/>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a:t>
            </a:r>
            <a:r>
              <a:rPr lang="ru-RU"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ОБРАЗЫ СВЯЩЕННЫХ ПТИЦ В КУЛЬТУРЕ НАРОДОВ СЕВЕРА»</a:t>
            </a:r>
            <a:endParaRPr lang="ru-RU"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6" name="Прямоугольник 5"/>
          <p:cNvSpPr/>
          <p:nvPr/>
        </p:nvSpPr>
        <p:spPr>
          <a:xfrm>
            <a:off x="3059832" y="857232"/>
            <a:ext cx="3148580" cy="523220"/>
          </a:xfrm>
          <a:prstGeom prst="rect">
            <a:avLst/>
          </a:prstGeom>
        </p:spPr>
        <p:txBody>
          <a:bodyPr wrap="square">
            <a:spAutoFit/>
          </a:bodyPr>
          <a:lstStyle/>
          <a:p>
            <a:pPr algn="just"/>
            <a:r>
              <a:rPr lang="ru-RU" sz="1400" b="1" dirty="0" smtClean="0">
                <a:solidFill>
                  <a:schemeClr val="tx2">
                    <a:lumMod val="75000"/>
                  </a:schemeClr>
                </a:solidFill>
                <a:latin typeface="Times New Roman" pitchFamily="18" charset="0"/>
                <a:cs typeface="Times New Roman" pitchFamily="18" charset="0"/>
              </a:rPr>
              <a:t/>
            </a:r>
            <a:br>
              <a:rPr lang="ru-RU" sz="1400" b="1" dirty="0" smtClean="0">
                <a:solidFill>
                  <a:schemeClr val="tx2">
                    <a:lumMod val="75000"/>
                  </a:schemeClr>
                </a:solidFill>
                <a:latin typeface="Times New Roman" pitchFamily="18" charset="0"/>
                <a:cs typeface="Times New Roman" pitchFamily="18" charset="0"/>
              </a:rPr>
            </a:br>
            <a:endParaRPr lang="ru-RU" sz="1400" b="1" dirty="0">
              <a:solidFill>
                <a:schemeClr val="tx2">
                  <a:lumMod val="75000"/>
                </a:schemeClr>
              </a:solidFill>
              <a:latin typeface="Times New Roman" pitchFamily="18" charset="0"/>
              <a:cs typeface="Times New Roman" pitchFamily="18" charset="0"/>
            </a:endParaRPr>
          </a:p>
        </p:txBody>
      </p:sp>
      <p:sp>
        <p:nvSpPr>
          <p:cNvPr id="7" name="Объект 6"/>
          <p:cNvSpPr>
            <a:spLocks noGrp="1"/>
          </p:cNvSpPr>
          <p:nvPr>
            <p:ph idx="1"/>
          </p:nvPr>
        </p:nvSpPr>
        <p:spPr>
          <a:xfrm>
            <a:off x="2987824" y="2000232"/>
            <a:ext cx="5698976" cy="4125931"/>
          </a:xfrm>
        </p:spPr>
        <p:txBody>
          <a:bodyPr/>
          <a:lstStyle/>
          <a:p>
            <a:pPr marL="0" indent="0">
              <a:lnSpc>
                <a:spcPct val="90000"/>
              </a:lnSpc>
              <a:buNone/>
            </a:pPr>
            <a:r>
              <a:rPr lang="ru-RU" altLang="ru-RU" sz="2800" b="1" dirty="0">
                <a:solidFill>
                  <a:srgbClr val="FF0000"/>
                </a:solidFill>
                <a:latin typeface="Times New Roman" panose="02020603050405020304" pitchFamily="18" charset="0"/>
                <a:cs typeface="Times New Roman" panose="02020603050405020304" pitchFamily="18" charset="0"/>
              </a:rPr>
              <a:t>Стерх </a:t>
            </a:r>
            <a:r>
              <a:rPr lang="ru-RU" altLang="ru-RU" sz="2800" b="1" dirty="0">
                <a:solidFill>
                  <a:schemeClr val="tx2">
                    <a:lumMod val="75000"/>
                  </a:schemeClr>
                </a:solidFill>
                <a:latin typeface="Times New Roman" panose="02020603050405020304" pitchFamily="18" charset="0"/>
                <a:cs typeface="Times New Roman" panose="02020603050405020304" pitchFamily="18" charset="0"/>
              </a:rPr>
              <a:t>– священная птица </a:t>
            </a:r>
            <a:r>
              <a:rPr lang="ru-RU" altLang="ru-RU" sz="2800" b="1" dirty="0" err="1">
                <a:solidFill>
                  <a:schemeClr val="tx2">
                    <a:lumMod val="75000"/>
                  </a:schemeClr>
                </a:solidFill>
                <a:latin typeface="Times New Roman" panose="02020603050405020304" pitchFamily="18" charset="0"/>
                <a:cs typeface="Times New Roman" panose="02020603050405020304" pitchFamily="18" charset="0"/>
              </a:rPr>
              <a:t>хантов</a:t>
            </a:r>
            <a:r>
              <a:rPr lang="ru-RU" altLang="ru-RU" sz="2800" b="1" dirty="0">
                <a:solidFill>
                  <a:schemeClr val="tx2">
                    <a:lumMod val="75000"/>
                  </a:schemeClr>
                </a:solidFill>
                <a:latin typeface="Times New Roman" panose="02020603050405020304" pitchFamily="18" charset="0"/>
                <a:cs typeface="Times New Roman" panose="02020603050405020304" pitchFamily="18" charset="0"/>
              </a:rPr>
              <a:t> и манси, воплощение наблюдающего за миром людей божества Мир-</a:t>
            </a:r>
            <a:r>
              <a:rPr lang="ru-RU" altLang="ru-RU" sz="2800" b="1" dirty="0" err="1">
                <a:solidFill>
                  <a:schemeClr val="tx2">
                    <a:lumMod val="75000"/>
                  </a:schemeClr>
                </a:solidFill>
                <a:latin typeface="Times New Roman" panose="02020603050405020304" pitchFamily="18" charset="0"/>
                <a:cs typeface="Times New Roman" panose="02020603050405020304" pitchFamily="18" charset="0"/>
              </a:rPr>
              <a:t>Суснэ</a:t>
            </a:r>
            <a:r>
              <a:rPr lang="ru-RU" altLang="ru-RU" sz="2800" b="1" dirty="0">
                <a:solidFill>
                  <a:schemeClr val="tx2">
                    <a:lumMod val="75000"/>
                  </a:schemeClr>
                </a:solidFill>
                <a:latin typeface="Times New Roman" panose="02020603050405020304" pitchFamily="18" charset="0"/>
                <a:cs typeface="Times New Roman" panose="02020603050405020304" pitchFamily="18" charset="0"/>
              </a:rPr>
              <a:t>-</a:t>
            </a:r>
            <a:r>
              <a:rPr lang="ru-RU" altLang="ru-RU" sz="2800" b="1" dirty="0" err="1">
                <a:solidFill>
                  <a:schemeClr val="tx2">
                    <a:lumMod val="75000"/>
                  </a:schemeClr>
                </a:solidFill>
                <a:latin typeface="Times New Roman" panose="02020603050405020304" pitchFamily="18" charset="0"/>
                <a:cs typeface="Times New Roman" panose="02020603050405020304" pitchFamily="18" charset="0"/>
              </a:rPr>
              <a:t>хума</a:t>
            </a:r>
            <a:r>
              <a:rPr lang="ru-RU" altLang="ru-RU" sz="2800" b="1" dirty="0">
                <a:solidFill>
                  <a:schemeClr val="tx2">
                    <a:lumMod val="75000"/>
                  </a:schemeClr>
                </a:solidFill>
                <a:latin typeface="Times New Roman" panose="02020603050405020304" pitchFamily="18" charset="0"/>
                <a:cs typeface="Times New Roman" panose="02020603050405020304" pitchFamily="18" charset="0"/>
              </a:rPr>
              <a:t>, сына верховного бога </a:t>
            </a:r>
            <a:r>
              <a:rPr lang="ru-RU" altLang="ru-RU" sz="2800" b="1" dirty="0" err="1">
                <a:solidFill>
                  <a:schemeClr val="tx2">
                    <a:lumMod val="75000"/>
                  </a:schemeClr>
                </a:solidFill>
                <a:latin typeface="Times New Roman" panose="02020603050405020304" pitchFamily="18" charset="0"/>
                <a:cs typeface="Times New Roman" panose="02020603050405020304" pitchFamily="18" charset="0"/>
              </a:rPr>
              <a:t>Нум</a:t>
            </a:r>
            <a:r>
              <a:rPr lang="ru-RU" altLang="ru-RU" sz="2800" b="1" dirty="0">
                <a:solidFill>
                  <a:schemeClr val="tx2">
                    <a:lumMod val="75000"/>
                  </a:schemeClr>
                </a:solidFill>
                <a:latin typeface="Times New Roman" panose="02020603050405020304" pitchFamily="18" charset="0"/>
                <a:cs typeface="Times New Roman" panose="02020603050405020304" pitchFamily="18" charset="0"/>
              </a:rPr>
              <a:t> </a:t>
            </a:r>
            <a:r>
              <a:rPr lang="ru-RU" altLang="ru-RU" sz="2800" b="1" dirty="0" err="1">
                <a:solidFill>
                  <a:schemeClr val="tx2">
                    <a:lumMod val="75000"/>
                  </a:schemeClr>
                </a:solidFill>
                <a:latin typeface="Times New Roman" panose="02020603050405020304" pitchFamily="18" charset="0"/>
                <a:cs typeface="Times New Roman" panose="02020603050405020304" pitchFamily="18" charset="0"/>
              </a:rPr>
              <a:t>Торума</a:t>
            </a:r>
            <a:r>
              <a:rPr lang="ru-RU" altLang="ru-RU" sz="2800" b="1" dirty="0">
                <a:solidFill>
                  <a:schemeClr val="tx2">
                    <a:lumMod val="75000"/>
                  </a:schemeClr>
                </a:solidFill>
                <a:latin typeface="Times New Roman" panose="02020603050405020304" pitchFamily="18" charset="0"/>
                <a:cs typeface="Times New Roman" panose="02020603050405020304" pitchFamily="18" charset="0"/>
              </a:rPr>
              <a:t>. На болота, где гнездится </a:t>
            </a:r>
            <a:r>
              <a:rPr lang="ru-RU" altLang="ru-RU" sz="2800" b="1" dirty="0" err="1">
                <a:solidFill>
                  <a:schemeClr val="tx2">
                    <a:lumMod val="75000"/>
                  </a:schemeClr>
                </a:solidFill>
                <a:latin typeface="Times New Roman" panose="02020603050405020304" pitchFamily="18" charset="0"/>
                <a:cs typeface="Times New Roman" panose="02020603050405020304" pitchFamily="18" charset="0"/>
              </a:rPr>
              <a:t>стерх</a:t>
            </a:r>
            <a:r>
              <a:rPr lang="ru-RU" altLang="ru-RU" sz="2800" b="1" dirty="0">
                <a:solidFill>
                  <a:schemeClr val="tx2">
                    <a:lumMod val="75000"/>
                  </a:schemeClr>
                </a:solidFill>
                <a:latin typeface="Times New Roman" panose="02020603050405020304" pitchFamily="18" charset="0"/>
                <a:cs typeface="Times New Roman" panose="02020603050405020304" pitchFamily="18" charset="0"/>
              </a:rPr>
              <a:t>, ханты и манси ступать было запрещено, и места эти становились естественными заповедниками, где укрывались и другие птицы.</a:t>
            </a:r>
          </a:p>
          <a:p>
            <a:pPr marL="0" indent="0">
              <a:lnSpc>
                <a:spcPct val="90000"/>
              </a:lnSpc>
              <a:buNone/>
            </a:pPr>
            <a:r>
              <a:rPr lang="ru-RU" altLang="ru-RU" sz="2800" b="1" dirty="0">
                <a:solidFill>
                  <a:srgbClr val="FF0000"/>
                </a:solidFill>
                <a:latin typeface="Times New Roman" panose="02020603050405020304" pitchFamily="18" charset="0"/>
                <a:cs typeface="Times New Roman" panose="02020603050405020304" pitchFamily="18" charset="0"/>
              </a:rPr>
              <a:t>Стерх </a:t>
            </a:r>
            <a:r>
              <a:rPr lang="ru-RU" altLang="ru-RU" sz="2800" b="1" dirty="0">
                <a:solidFill>
                  <a:schemeClr val="tx2">
                    <a:lumMod val="75000"/>
                  </a:schemeClr>
                </a:solidFill>
                <a:latin typeface="Times New Roman" panose="02020603050405020304" pitchFamily="18" charset="0"/>
                <a:cs typeface="Times New Roman" panose="02020603050405020304" pitchFamily="18" charset="0"/>
              </a:rPr>
              <a:t>-персонаж мифов, легенд.</a:t>
            </a:r>
          </a:p>
        </p:txBody>
      </p:sp>
      <p:pic>
        <p:nvPicPr>
          <p:cNvPr id="12" name="Рисунок 18" descr="http://im6-tub-ru.yandex.net/i?id=48531406-52-72&amp;n=2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25" y="2564904"/>
            <a:ext cx="2130600" cy="24269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586076"/>
      </p:ext>
    </p:extLst>
  </p:cSld>
  <p:clrMapOvr>
    <a:masterClrMapping/>
  </p:clrMapOvr>
  <p:transition spd="slow" advTm="5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r="35855" b="23932"/>
          <a:stretch>
            <a:fillRect/>
          </a:stretch>
        </p:blipFill>
        <p:spPr bwMode="auto">
          <a:xfrm>
            <a:off x="-3987" y="23296"/>
            <a:ext cx="9144000" cy="6858000"/>
          </a:xfrm>
          <a:prstGeom prst="rect">
            <a:avLst/>
          </a:prstGeom>
          <a:noFill/>
          <a:ln w="9525">
            <a:noFill/>
            <a:miter lim="800000"/>
            <a:headEnd/>
            <a:tailEnd/>
          </a:ln>
        </p:spPr>
      </p:pic>
      <p:sp>
        <p:nvSpPr>
          <p:cNvPr id="3" name="Лента лицом вниз 2"/>
          <p:cNvSpPr/>
          <p:nvPr/>
        </p:nvSpPr>
        <p:spPr>
          <a:xfrm>
            <a:off x="857224" y="23296"/>
            <a:ext cx="8286776" cy="1677512"/>
          </a:xfrm>
          <a:prstGeom prst="ribbon">
            <a:avLst>
              <a:gd name="adj1" fmla="val 16667"/>
              <a:gd name="adj2" fmla="val 75000"/>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a:t>
            </a:r>
            <a:r>
              <a:rPr lang="ru-RU"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ОБРАЗЫ СВЯЩЕННЫХ ПТИЦ В КУЛЬТУРЕ НАРОДОВ СЕВЕРА»</a:t>
            </a:r>
            <a:endParaRPr lang="ru-RU"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6" name="Прямоугольник 5"/>
          <p:cNvSpPr/>
          <p:nvPr/>
        </p:nvSpPr>
        <p:spPr>
          <a:xfrm>
            <a:off x="3059832" y="857232"/>
            <a:ext cx="3148580" cy="523220"/>
          </a:xfrm>
          <a:prstGeom prst="rect">
            <a:avLst/>
          </a:prstGeom>
        </p:spPr>
        <p:txBody>
          <a:bodyPr wrap="square">
            <a:spAutoFit/>
          </a:bodyPr>
          <a:lstStyle/>
          <a:p>
            <a:pPr algn="just"/>
            <a:r>
              <a:rPr lang="ru-RU" sz="1400" b="1" dirty="0" smtClean="0">
                <a:solidFill>
                  <a:schemeClr val="tx2">
                    <a:lumMod val="75000"/>
                  </a:schemeClr>
                </a:solidFill>
                <a:latin typeface="Times New Roman" pitchFamily="18" charset="0"/>
                <a:cs typeface="Times New Roman" pitchFamily="18" charset="0"/>
              </a:rPr>
              <a:t/>
            </a:r>
            <a:br>
              <a:rPr lang="ru-RU" sz="1400" b="1" dirty="0" smtClean="0">
                <a:solidFill>
                  <a:schemeClr val="tx2">
                    <a:lumMod val="75000"/>
                  </a:schemeClr>
                </a:solidFill>
                <a:latin typeface="Times New Roman" pitchFamily="18" charset="0"/>
                <a:cs typeface="Times New Roman" pitchFamily="18" charset="0"/>
              </a:rPr>
            </a:br>
            <a:endParaRPr lang="ru-RU" sz="1400" b="1" dirty="0">
              <a:solidFill>
                <a:schemeClr val="tx2">
                  <a:lumMod val="75000"/>
                </a:schemeClr>
              </a:solidFill>
              <a:latin typeface="Times New Roman" pitchFamily="18" charset="0"/>
              <a:cs typeface="Times New Roman" pitchFamily="18" charset="0"/>
            </a:endParaRPr>
          </a:p>
        </p:txBody>
      </p:sp>
      <p:sp>
        <p:nvSpPr>
          <p:cNvPr id="7" name="Объект 6"/>
          <p:cNvSpPr>
            <a:spLocks noGrp="1"/>
          </p:cNvSpPr>
          <p:nvPr>
            <p:ph idx="1"/>
          </p:nvPr>
        </p:nvSpPr>
        <p:spPr>
          <a:xfrm>
            <a:off x="4499992" y="2000232"/>
            <a:ext cx="4186808" cy="4125931"/>
          </a:xfrm>
        </p:spPr>
        <p:txBody>
          <a:bodyPr/>
          <a:lstStyle/>
          <a:p>
            <a:pPr marL="0" indent="0">
              <a:lnSpc>
                <a:spcPct val="90000"/>
              </a:lnSpc>
              <a:buNone/>
            </a:pPr>
            <a:r>
              <a:rPr lang="ru-RU" altLang="ru-RU" sz="2800" b="1" dirty="0" smtClean="0">
                <a:solidFill>
                  <a:srgbClr val="FF0000"/>
                </a:solidFill>
                <a:latin typeface="Times New Roman" panose="02020603050405020304" pitchFamily="18" charset="0"/>
                <a:cs typeface="Times New Roman" panose="02020603050405020304" pitchFamily="18" charset="0"/>
              </a:rPr>
              <a:t>Гагара</a:t>
            </a:r>
            <a:r>
              <a:rPr lang="ru-RU" altLang="ru-RU" sz="2800" b="1" dirty="0" smtClean="0">
                <a:solidFill>
                  <a:srgbClr val="002060"/>
                </a:solidFill>
                <a:latin typeface="Times New Roman" panose="02020603050405020304" pitchFamily="18" charset="0"/>
                <a:cs typeface="Times New Roman" panose="02020603050405020304" pitchFamily="18" charset="0"/>
              </a:rPr>
              <a:t>–г</a:t>
            </a:r>
            <a:r>
              <a:rPr lang="ru-RU" b="1" dirty="0" smtClean="0">
                <a:solidFill>
                  <a:srgbClr val="002060"/>
                </a:solidFill>
                <a:latin typeface="Times New Roman" panose="02020603050405020304" pitchFamily="18" charset="0"/>
                <a:cs typeface="Times New Roman" panose="02020603050405020304" pitchFamily="18" charset="0"/>
              </a:rPr>
              <a:t>олос </a:t>
            </a:r>
            <a:r>
              <a:rPr lang="ru-RU" b="1" dirty="0">
                <a:solidFill>
                  <a:srgbClr val="002060"/>
                </a:solidFill>
                <a:latin typeface="Times New Roman" panose="02020603050405020304" pitchFamily="18" charset="0"/>
                <a:cs typeface="Times New Roman" panose="02020603050405020304" pitchFamily="18" charset="0"/>
              </a:rPr>
              <a:t>гагары похож на плач, поэтому о гагаре говорят, что она не поет, а стонет. По </a:t>
            </a:r>
            <a:r>
              <a:rPr lang="ru-RU" b="1" dirty="0" err="1">
                <a:solidFill>
                  <a:srgbClr val="002060"/>
                </a:solidFill>
                <a:latin typeface="Times New Roman" panose="02020603050405020304" pitchFamily="18" charset="0"/>
                <a:cs typeface="Times New Roman" panose="02020603050405020304" pitchFamily="18" charset="0"/>
              </a:rPr>
              <a:t>мансийски</a:t>
            </a:r>
            <a:r>
              <a:rPr lang="ru-RU" b="1" dirty="0">
                <a:solidFill>
                  <a:srgbClr val="002060"/>
                </a:solidFill>
                <a:latin typeface="Times New Roman" panose="02020603050405020304" pitchFamily="18" charset="0"/>
                <a:cs typeface="Times New Roman" panose="02020603050405020304" pitchFamily="18" charset="0"/>
              </a:rPr>
              <a:t> эту птицу зовут «</a:t>
            </a:r>
            <a:r>
              <a:rPr lang="ru-RU" b="1" dirty="0" err="1">
                <a:solidFill>
                  <a:srgbClr val="002060"/>
                </a:solidFill>
                <a:latin typeface="Times New Roman" panose="02020603050405020304" pitchFamily="18" charset="0"/>
                <a:cs typeface="Times New Roman" panose="02020603050405020304" pitchFamily="18" charset="0"/>
              </a:rPr>
              <a:t>лули</a:t>
            </a:r>
            <a:r>
              <a:rPr lang="ru-RU" b="1" dirty="0">
                <a:solidFill>
                  <a:srgbClr val="002060"/>
                </a:solidFill>
                <a:latin typeface="Times New Roman" panose="02020603050405020304" pitchFamily="18" charset="0"/>
                <a:cs typeface="Times New Roman" panose="02020603050405020304" pitchFamily="18" charset="0"/>
              </a:rPr>
              <a:t>», а по–</a:t>
            </a:r>
            <a:r>
              <a:rPr lang="ru-RU" b="1" dirty="0" err="1">
                <a:solidFill>
                  <a:srgbClr val="002060"/>
                </a:solidFill>
                <a:latin typeface="Times New Roman" panose="02020603050405020304" pitchFamily="18" charset="0"/>
                <a:cs typeface="Times New Roman" panose="02020603050405020304" pitchFamily="18" charset="0"/>
              </a:rPr>
              <a:t>русски</a:t>
            </a:r>
            <a:r>
              <a:rPr lang="ru-RU" b="1" dirty="0">
                <a:solidFill>
                  <a:srgbClr val="002060"/>
                </a:solidFill>
                <a:latin typeface="Times New Roman" panose="02020603050405020304" pitchFamily="18" charset="0"/>
                <a:cs typeface="Times New Roman" panose="02020603050405020304" pitchFamily="18" charset="0"/>
              </a:rPr>
              <a:t> – гагарой</a:t>
            </a:r>
            <a:r>
              <a:rPr lang="ru-RU" dirty="0"/>
              <a:t>.</a:t>
            </a:r>
            <a:endParaRPr lang="ru-RU" altLang="ru-RU" sz="2800"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283402"/>
            <a:ext cx="3096344" cy="3233830"/>
          </a:xfrm>
          <a:prstGeom prst="rect">
            <a:avLst/>
          </a:prstGeom>
          <a:ln>
            <a:noFill/>
          </a:ln>
          <a:effectLst>
            <a:softEdge rad="112500"/>
          </a:effectLst>
        </p:spPr>
      </p:pic>
    </p:spTree>
    <p:extLst>
      <p:ext uri="{BB962C8B-B14F-4D97-AF65-F5344CB8AC3E}">
        <p14:creationId xmlns:p14="http://schemas.microsoft.com/office/powerpoint/2010/main" val="3915397238"/>
      </p:ext>
    </p:extLst>
  </p:cSld>
  <p:clrMapOvr>
    <a:masterClrMapping/>
  </p:clrMapOvr>
  <p:transition spd="slow" advTm="5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1760</TotalTime>
  <Words>469</Words>
  <Application>Microsoft Office PowerPoint</Application>
  <PresentationFormat>Экран (4:3)</PresentationFormat>
  <Paragraphs>42</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 PowerPoint</vt:lpstr>
      <vt:lpstr>Презентация PowerPoint</vt:lpstr>
      <vt:lpstr>Презентация PowerPoint</vt:lpstr>
      <vt:lpstr>План исследования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«Птицы ямала»</dc:title>
  <dc:creator>TOMA</dc:creator>
  <cp:lastModifiedBy>User</cp:lastModifiedBy>
  <cp:revision>197</cp:revision>
  <dcterms:created xsi:type="dcterms:W3CDTF">2012-02-27T13:54:51Z</dcterms:created>
  <dcterms:modified xsi:type="dcterms:W3CDTF">2020-05-20T07:22:56Z</dcterms:modified>
</cp:coreProperties>
</file>