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hyperlink" Target="http://go.mail.ru/search_images?q=%D0%BA%D0%B0%D1%80%D1%82%D0%B8%D0%BD%D0%BA%D0%B8%20%D1%88%D0%BA%D0%BE%D0%BB%D1%8C%D0%BD%D1%8B%D0%B5%20%D0%BF%D1%80%D0%B5%D0%B4%D0%BC%D0%B5%D1%82%D1%8B&amp;rch=l&amp;jsa=1&amp;fr=web#w=600&amp;h=600&amp;s=60323&amp;pic=http%3A%2F%2Fpoznaumir.su%2F4820-10002-thickbox%2Flvov-shkolnyiy-slovar-antonimov-russkogo-yazyika.jpg&amp;page=http%3A%2F%2Fpoznaumir.su%2Fslovari%2F4820-lvov-shkolnyiy-slovar-antonimov-russkogo-yazyika.html&amp;descr=%D0%9B%D1%8C%D0%B2%D0%BE%D0%B2%20%3Cb%3E%D0%A8%D0%BA%D0%BE%D0%BB%D1%8C%D0%BD%D1%8B%D0%B9%3C%2Fb%3E%20%D1%81%D0%BB%D0%BE%D0%B2%D0%B0%D1%80%D1%8C%20%D0%B0%D0%BD%D1%82%D0%BE%D0%BD%D0%B8%D0%BC%D0%BE%D0%B2%20%D1%80%D1%83%D1%81%D1%81%D0%BA%D0%BE%D0%B3%D0%BE%20%D1%8F%D0%B7%D1%8B%D0%BA%D0%B0%20%7C...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hyperlink" Target="http://go.mail.ru/search_images?q=%D0%BA%D0%B0%D1%80%D1%82%D0%B8%D0%BD%D0%BA%D0%B8%20%D1%88%D0%BA%D0%BE%D0%BB%D1%8C%D0%BD%D1%8B%D0%B5%20%D0%BF%D1%80%D0%B5%D0%B4%D0%BC%D0%B5%D1%82%D1%8B&amp;rch=l&amp;jsa=1&amp;fr=web#w=600&amp;h=600&amp;s=56864&amp;pic=http%3A%2F%2Fpoznaumir.su%2F10719-11203-thickbox%2Fshkolnyiy-orfograficheskiy-slovar-russkogo-yazyika-bole.jpg&amp;page=http%3A%2F%2Fpoznaumir.su%2Fslovari%2F10719-shkolnyiy-orfograficheskiy-slovar-russkogo-yazyika-bole.html&amp;descr=%3Cb%3E%D0%A8%D0%BA%D0%BE%D0%BB%D1%8C%D0%BD%D1%8B%D0%B9%3C%2Fb%3E%20%D0%BE%D1%80%D1%84%D0%BE%D0%B3%D1%80%D0%B0%D1%84%D0%B8%D1%87%D0%B5%D1%81%D0%BA%D0%B8%D0%B9%20%D1%81%D0%BB%D0%BE%D0%B2%D0%B0%D1%80%D1%8C%20%D1%80%D1%83%D1%81%D1%81%D0%BA%D0%BE%D0%B3%D0%BE%20%D1%8F%D0%B7%D1%8B%D0%BA%D0%B0....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C%D0%BE%D0%B4%D1%83%D0%BB%D1%8C%D0%BD%D0%BE%D0%B5_%D0%BE%D0%B1%D1%83%D1%87%D0%B5%D0%BD%D0%B8%D0%B5" TargetMode="External"/><Relationship Id="rId7" Type="http://schemas.openxmlformats.org/officeDocument/2006/relationships/image" Target="../media/image9.png"/><Relationship Id="rId2" Type="http://schemas.openxmlformats.org/officeDocument/2006/relationships/hyperlink" Target="http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ocuments\&#1041;&#1072;&#1088;&#1073;&#1072;&#1088;&#1080;&#1082;&#1080;%20-%20&#1044;&#1077;&#1090;&#1089;&#1082;&#1080;&#1077;%20&#1087;&#1077;&#1089;&#1085;&#1080;%20.&#1063;&#1090;&#1086;%20&#1090;&#1072;&#1082;&#1086;&#1077;%20&#1076;&#1086;&#1073;&#1088;&#1086;&#1090;&#1072;%20%20(audiopoisk.com).mp3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64807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>Образовательный модуль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692696"/>
            <a:ext cx="4104456" cy="64807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 словарей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Рисунок 3" descr="http://go2.imgsmail.ru/imgpreview?key=http%3A//poznaumir.su/4820-10002-thickbox/lvov-shkolnyiy-slovar-antonimov-russkogo-yazyika.jpg&amp;mb=imgdb_preview_35">
            <a:hlinkClick r:id="rId2"/>
          </p:cNvPr>
          <p:cNvPicPr/>
          <p:nvPr/>
        </p:nvPicPr>
        <p:blipFill>
          <a:blip r:embed="rId3" cstate="print"/>
          <a:srcRect l="11340" r="9281"/>
          <a:stretch>
            <a:fillRect/>
          </a:stretch>
        </p:blipFill>
        <p:spPr bwMode="auto">
          <a:xfrm>
            <a:off x="7308304" y="4725144"/>
            <a:ext cx="151216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go4.imgsmail.ru/imgpreview?key=http%3A//poznaumir.su/10719-11203-thickbox/shkolnyiy-orfograficheskiy-slovar-russkogo-yazyika-bole.jpg&amp;mb=imgdb_preview_35">
            <a:hlinkClick r:id="rId4"/>
          </p:cNvPr>
          <p:cNvPicPr/>
          <p:nvPr/>
        </p:nvPicPr>
        <p:blipFill>
          <a:blip r:embed="rId5" cstate="print"/>
          <a:srcRect l="16983" r="18758"/>
          <a:stretch>
            <a:fillRect/>
          </a:stretch>
        </p:blipFill>
        <p:spPr bwMode="auto">
          <a:xfrm>
            <a:off x="6084168" y="3789040"/>
            <a:ext cx="122413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SL276383.JPG"/>
          <p:cNvPicPr>
            <a:picLocks noChangeAspect="1"/>
          </p:cNvPicPr>
          <p:nvPr/>
        </p:nvPicPr>
        <p:blipFill>
          <a:blip r:embed="rId6" cstate="print"/>
          <a:srcRect l="20075" t="19550" r="39763" b="8001"/>
          <a:stretch>
            <a:fillRect/>
          </a:stretch>
        </p:blipFill>
        <p:spPr>
          <a:xfrm>
            <a:off x="611560" y="620688"/>
            <a:ext cx="2288602" cy="3096344"/>
          </a:xfrm>
          <a:prstGeom prst="rect">
            <a:avLst/>
          </a:prstGeom>
        </p:spPr>
      </p:pic>
      <p:pic>
        <p:nvPicPr>
          <p:cNvPr id="7" name="Рисунок 6" descr="SL276391.JPG"/>
          <p:cNvPicPr>
            <a:picLocks noChangeAspect="1"/>
          </p:cNvPicPr>
          <p:nvPr/>
        </p:nvPicPr>
        <p:blipFill>
          <a:blip r:embed="rId7" cstate="print"/>
          <a:srcRect t="8001"/>
          <a:stretch>
            <a:fillRect/>
          </a:stretch>
        </p:blipFill>
        <p:spPr>
          <a:xfrm>
            <a:off x="179512" y="3041576"/>
            <a:ext cx="5531084" cy="3816424"/>
          </a:xfrm>
          <a:prstGeom prst="rect">
            <a:avLst/>
          </a:prstGeom>
        </p:spPr>
      </p:pic>
      <p:pic>
        <p:nvPicPr>
          <p:cNvPr id="9" name="Рисунок 8" descr="SL276386.JPG"/>
          <p:cNvPicPr>
            <a:picLocks noChangeAspect="1"/>
          </p:cNvPicPr>
          <p:nvPr/>
        </p:nvPicPr>
        <p:blipFill>
          <a:blip r:embed="rId8" cstate="print"/>
          <a:srcRect l="7087" t="17450" r="11014" b="26900"/>
          <a:stretch>
            <a:fillRect/>
          </a:stretch>
        </p:blipFill>
        <p:spPr>
          <a:xfrm>
            <a:off x="4679504" y="1340768"/>
            <a:ext cx="4464496" cy="22751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5544616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/>
              <a:t>Модуль - </a:t>
            </a:r>
            <a:r>
              <a:rPr lang="ru-RU" sz="2000" dirty="0" smtClean="0"/>
              <a:t> от </a:t>
            </a:r>
            <a:r>
              <a:rPr lang="ru-RU" sz="2000" dirty="0" smtClean="0">
                <a:hlinkClick r:id="rId2" action="ppaction://hlinkfile" tooltip="Латинский язык"/>
              </a:rPr>
              <a:t>лат.</a:t>
            </a:r>
            <a:r>
              <a:rPr lang="ru-RU" sz="2000" dirty="0" smtClean="0"/>
              <a:t> </a:t>
            </a:r>
            <a:r>
              <a:rPr lang="la-Latn" sz="2000" i="1" dirty="0" smtClean="0"/>
              <a:t>modulus</a:t>
            </a:r>
            <a:r>
              <a:rPr lang="ru-RU" sz="2000" dirty="0" smtClean="0"/>
              <a:t> — «маленькая мера»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692696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 action="ppaction://hlinkfile" tooltip="Модульное обучение"/>
              </a:rPr>
              <a:t>Модульное обучение</a:t>
            </a:r>
            <a:r>
              <a:rPr lang="ru-RU" dirty="0" smtClean="0"/>
              <a:t> — способ организации обучения с использованием законченных блоков учебного материала.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412776"/>
            <a:ext cx="559518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ru-RU" dirty="0" smtClean="0"/>
              <a:t> Знакомство  со словарями и  справочной литературой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Принципы построения справочников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Виды словарей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Работа со словарями и справочной литературой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Создание Словаря настроений</a:t>
            </a:r>
          </a:p>
          <a:p>
            <a:pPr>
              <a:buFont typeface="Arial" charset="0"/>
              <a:buChar char="•"/>
            </a:pPr>
            <a:r>
              <a:rPr lang="ru-RU" dirty="0" smtClean="0"/>
              <a:t> Защита (зачёт-незачёт)</a:t>
            </a:r>
          </a:p>
          <a:p>
            <a:endParaRPr lang="ru-RU" dirty="0"/>
          </a:p>
        </p:txBody>
      </p:sp>
      <p:pic>
        <p:nvPicPr>
          <p:cNvPr id="7" name="Рисунок 6" descr="SL276385.JPG"/>
          <p:cNvPicPr>
            <a:picLocks noChangeAspect="1"/>
          </p:cNvPicPr>
          <p:nvPr/>
        </p:nvPicPr>
        <p:blipFill>
          <a:blip r:embed="rId4" cstate="print"/>
          <a:srcRect t="19550" r="15350" b="16401"/>
          <a:stretch>
            <a:fillRect/>
          </a:stretch>
        </p:blipFill>
        <p:spPr>
          <a:xfrm>
            <a:off x="6516216" y="1124744"/>
            <a:ext cx="2304256" cy="1307617"/>
          </a:xfrm>
          <a:prstGeom prst="rect">
            <a:avLst/>
          </a:prstGeom>
        </p:spPr>
      </p:pic>
      <p:pic>
        <p:nvPicPr>
          <p:cNvPr id="12" name="Рисунок 11" descr="SL276372.JPG"/>
          <p:cNvPicPr>
            <a:picLocks noChangeAspect="1"/>
          </p:cNvPicPr>
          <p:nvPr/>
        </p:nvPicPr>
        <p:blipFill>
          <a:blip r:embed="rId5" cstate="print"/>
          <a:srcRect t="43700" b="3801"/>
          <a:stretch>
            <a:fillRect/>
          </a:stretch>
        </p:blipFill>
        <p:spPr>
          <a:xfrm>
            <a:off x="0" y="4293096"/>
            <a:ext cx="6514132" cy="2564904"/>
          </a:xfrm>
          <a:prstGeom prst="rect">
            <a:avLst/>
          </a:prstGeom>
        </p:spPr>
      </p:pic>
      <p:pic>
        <p:nvPicPr>
          <p:cNvPr id="13" name="Рисунок 12" descr="http://nsportal.ru/sites/default/files/2011/10/so1.jpg"/>
          <p:cNvPicPr/>
          <p:nvPr/>
        </p:nvPicPr>
        <p:blipFill>
          <a:blip r:embed="rId6" cstate="print"/>
          <a:srcRect l="2986" r="2986"/>
          <a:stretch>
            <a:fillRect/>
          </a:stretch>
        </p:blipFill>
        <p:spPr bwMode="auto">
          <a:xfrm>
            <a:off x="6588224" y="2780928"/>
            <a:ext cx="2376264" cy="3735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876256" y="4293096"/>
            <a:ext cx="1882775" cy="18002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выдан в том, что ____________________________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прошёл (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ла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) обучение на курсе Образовательный модуль</a:t>
            </a:r>
            <a:r>
              <a:rPr kumimoji="0" lang="ru-RU" sz="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«Парад словарей» и выполнил(а) зачётную творческую работу – Словарь настроений.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Объём – 31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а.ч</a:t>
            </a: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15.03.13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        </a:t>
            </a:r>
            <a:r>
              <a:rPr kumimoji="0" lang="ru-RU" sz="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г.Муравленко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gia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1" y="2564904"/>
            <a:ext cx="1584176" cy="14396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16632"/>
            <a:ext cx="181684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Радость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332656"/>
            <a:ext cx="302326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Таинственность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Рисунок 6" descr="000000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12160" y="0"/>
            <a:ext cx="3131840" cy="234888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07504" y="3356992"/>
            <a:ext cx="268868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/>
                <a:solidFill>
                  <a:schemeClr val="accent3"/>
                </a:solidFill>
              </a:rPr>
              <a:t>с</a:t>
            </a:r>
            <a:r>
              <a:rPr lang="ru-RU" sz="3600" b="1" cap="none" spc="0" dirty="0" smtClean="0">
                <a:ln/>
                <a:solidFill>
                  <a:schemeClr val="accent3"/>
                </a:solidFill>
                <a:effectLst/>
              </a:rPr>
              <a:t>покойствие</a:t>
            </a:r>
            <a:endParaRPr lang="ru-RU" sz="36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948264" y="2924944"/>
            <a:ext cx="14080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грусть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23928" y="2060848"/>
            <a:ext cx="12440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страх</a:t>
            </a:r>
            <a:endParaRPr lang="ru-RU" sz="36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6" name="Рисунок 15" descr="6faacc1819a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91754" y="4437112"/>
            <a:ext cx="3452246" cy="2420888"/>
          </a:xfrm>
          <a:prstGeom prst="rect">
            <a:avLst/>
          </a:prstGeom>
        </p:spPr>
      </p:pic>
      <p:pic>
        <p:nvPicPr>
          <p:cNvPr id="17" name="Рисунок 16" descr="-%2013~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908720"/>
            <a:ext cx="3242879" cy="2160240"/>
          </a:xfrm>
          <a:prstGeom prst="rect">
            <a:avLst/>
          </a:prstGeom>
        </p:spPr>
      </p:pic>
      <p:pic>
        <p:nvPicPr>
          <p:cNvPr id="19" name="Рисунок 18" descr="1341601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4034699"/>
            <a:ext cx="2339752" cy="2823301"/>
          </a:xfrm>
          <a:prstGeom prst="rect">
            <a:avLst/>
          </a:prstGeom>
        </p:spPr>
      </p:pic>
      <p:pic>
        <p:nvPicPr>
          <p:cNvPr id="20" name="Рисунок 19" descr="267110236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03848" y="3212976"/>
            <a:ext cx="2016224" cy="294769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3481426" y="1196752"/>
            <a:ext cx="23391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удивление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347864" y="0"/>
            <a:ext cx="5796136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«ЕСЛИ ВЫ ХОТИТЕ,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ЧТОБЫ ЖИЗНЬ УЛЫБАЛАСЬ ВАМ, 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ПОДАРИТЕ ЕЙ СНАЧАЛА СВОЕ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ХОРОШЕЕ НАСТРОЕНИЕ".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				Б. Спиноза</a:t>
            </a:r>
            <a:endParaRPr kumimoji="0" lang="ru-RU" sz="2400" b="1" i="0" u="none" strike="noStrike" normalizeH="0" baseline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post-15204-1251807867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769768"/>
            <a:ext cx="1957718" cy="2088232"/>
          </a:xfrm>
          <a:prstGeom prst="rect">
            <a:avLst/>
          </a:prstGeom>
        </p:spPr>
      </p:pic>
      <p:pic>
        <p:nvPicPr>
          <p:cNvPr id="11" name="Рисунок 10" descr="SL274774.JPG"/>
          <p:cNvPicPr>
            <a:picLocks noChangeAspect="1"/>
          </p:cNvPicPr>
          <p:nvPr/>
        </p:nvPicPr>
        <p:blipFill>
          <a:blip r:embed="rId5" cstate="print"/>
          <a:srcRect l="4326" t="4851"/>
          <a:stretch>
            <a:fillRect/>
          </a:stretch>
        </p:blipFill>
        <p:spPr>
          <a:xfrm>
            <a:off x="1895353" y="2874272"/>
            <a:ext cx="5340943" cy="3983727"/>
          </a:xfrm>
          <a:prstGeom prst="rect">
            <a:avLst/>
          </a:prstGeom>
        </p:spPr>
      </p:pic>
      <p:pic>
        <p:nvPicPr>
          <p:cNvPr id="12" name="Рисунок 11" descr="post-15204-1251807867_thum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86282" y="4769768"/>
            <a:ext cx="1957718" cy="2088232"/>
          </a:xfrm>
          <a:prstGeom prst="rect">
            <a:avLst/>
          </a:prstGeom>
        </p:spPr>
      </p:pic>
      <p:pic>
        <p:nvPicPr>
          <p:cNvPr id="6" name="Барбарики - Детские песни .Что такое доброта 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8748464" y="4437112"/>
            <a:ext cx="244475" cy="244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3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120</Words>
  <Application>Microsoft Office PowerPoint</Application>
  <PresentationFormat>Экран (4:3)</PresentationFormat>
  <Paragraphs>26</Paragraphs>
  <Slides>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Образовательный модуль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модуль</dc:title>
  <dc:creator>Admin</dc:creator>
  <cp:lastModifiedBy>User</cp:lastModifiedBy>
  <cp:revision>14</cp:revision>
  <dcterms:created xsi:type="dcterms:W3CDTF">2013-01-09T12:49:44Z</dcterms:created>
  <dcterms:modified xsi:type="dcterms:W3CDTF">2020-05-20T07:04:32Z</dcterms:modified>
</cp:coreProperties>
</file>