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8" r:id="rId3"/>
    <p:sldId id="260" r:id="rId4"/>
    <p:sldId id="268" r:id="rId5"/>
    <p:sldId id="271" r:id="rId6"/>
    <p:sldId id="276" r:id="rId7"/>
    <p:sldId id="274" r:id="rId8"/>
    <p:sldId id="272" r:id="rId9"/>
    <p:sldId id="273" r:id="rId10"/>
    <p:sldId id="263" r:id="rId11"/>
    <p:sldId id="265" r:id="rId12"/>
    <p:sldId id="262" r:id="rId13"/>
    <p:sldId id="267" r:id="rId14"/>
    <p:sldId id="275" r:id="rId15"/>
    <p:sldId id="270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5" autoAdjust="0"/>
    <p:restoredTop sz="94660"/>
  </p:normalViewPr>
  <p:slideViewPr>
    <p:cSldViewPr snapToGrid="0">
      <p:cViewPr>
        <p:scale>
          <a:sx n="59" d="100"/>
          <a:sy n="59" d="100"/>
        </p:scale>
        <p:origin x="-1056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07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«Что из окружающей среды может повлиять на здоровье человека?»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Погода</c:v>
                </c:pt>
                <c:pt idx="1">
                  <c:v>Среда обитания</c:v>
                </c:pt>
                <c:pt idx="2">
                  <c:v>Питание </c:v>
                </c:pt>
                <c:pt idx="3">
                  <c:v>Влияние звуков на человека</c:v>
                </c:pt>
                <c:pt idx="4">
                  <c:v>Химические и биологические загрязнения среды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7</c:v>
                </c:pt>
                <c:pt idx="3">
                  <c:v>3</c:v>
                </c:pt>
                <c:pt idx="4">
                  <c:v>50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999008284201865"/>
          <c:y val="0.28285693714811533"/>
          <c:w val="0.33209695969012781"/>
          <c:h val="0.6978623570792629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Опрос</a:t>
            </a:r>
            <a:r>
              <a:rPr lang="ru-RU" baseline="0" dirty="0" smtClean="0"/>
              <a:t> 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Лист1!$A$2:$A$6</c:f>
              <c:strCache>
                <c:ptCount val="4"/>
                <c:pt idx="0">
                  <c:v>кока-кола</c:v>
                </c:pt>
                <c:pt idx="1">
                  <c:v>чипсы</c:v>
                </c:pt>
                <c:pt idx="2">
                  <c:v>шоколад </c:v>
                </c:pt>
                <c:pt idx="3">
                  <c:v>другие продукты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</c:pie3DChart>
    </c:plotArea>
    <c:legend>
      <c:legendPos val="r"/>
      <c:legendEntry>
        <c:idx val="4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8330FD-835C-4D16-A2F1-98215001CA27}">
      <dgm:prSet/>
      <dgm:spPr/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Провести лабораторное исследование по выращиванию инфузории в домашних условиях. </a:t>
          </a:r>
          <a:endParaRPr lang="ru-RU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B53199-8201-425E-9786-A55FFA33C99B}" type="parTrans" cxnId="{E719FA4E-105E-4DCF-8581-DCB87F6DC0D2}">
      <dgm:prSet/>
      <dgm:spPr/>
      <dgm:t>
        <a:bodyPr/>
        <a:lstStyle/>
        <a:p>
          <a:endParaRPr lang="ru-RU"/>
        </a:p>
      </dgm:t>
    </dgm:pt>
    <dgm:pt modelId="{82E4C9DF-64DA-40E8-9A1F-8CB243C02FBC}" type="sibTrans" cxnId="{E719FA4E-105E-4DCF-8581-DCB87F6DC0D2}">
      <dgm:prSet/>
      <dgm:spPr/>
      <dgm:t>
        <a:bodyPr/>
        <a:lstStyle/>
        <a:p>
          <a:endParaRPr lang="ru-RU"/>
        </a:p>
      </dgm:t>
    </dgm:pt>
    <dgm:pt modelId="{7065C045-5A4E-4AEB-9B34-6BA9D6B59125}">
      <dgm:prSet custT="1"/>
      <dgm:spPr/>
      <dgm:t>
        <a:bodyPr/>
        <a:lstStyle/>
        <a:p>
          <a:r>
            <a: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Экспериментально выявить действие различных жанров музыки на поведение инфузории</a:t>
          </a:r>
          <a:r>
            <a:rPr lang="ru-RU" sz="2200" dirty="0" smtClean="0"/>
            <a:t>. </a:t>
          </a:r>
          <a:endParaRPr lang="ru-RU" sz="2200" dirty="0"/>
        </a:p>
      </dgm:t>
    </dgm:pt>
    <dgm:pt modelId="{171118BE-A26A-4F04-AD9F-C651F9D2E9C2}" type="parTrans" cxnId="{AE83CEFA-9E9B-406B-89CB-8001AEE2B111}">
      <dgm:prSet/>
      <dgm:spPr/>
      <dgm:t>
        <a:bodyPr/>
        <a:lstStyle/>
        <a:p>
          <a:endParaRPr lang="ru-RU"/>
        </a:p>
      </dgm:t>
    </dgm:pt>
    <dgm:pt modelId="{86B59FEF-9F53-47ED-9F9B-741A547B7088}" type="sibTrans" cxnId="{AE83CEFA-9E9B-406B-89CB-8001AEE2B111}">
      <dgm:prSet/>
      <dgm:spPr/>
      <dgm:t>
        <a:bodyPr/>
        <a:lstStyle/>
        <a:p>
          <a:endParaRPr lang="ru-RU"/>
        </a:p>
      </dgm:t>
    </dgm:pt>
    <dgm:pt modelId="{5449C57A-A494-4E6F-B7F7-56FD1C5C7A18}">
      <dgm:prSet custT="1"/>
      <dgm:spPr/>
      <dgm:t>
        <a:bodyPr/>
        <a:lstStyle/>
        <a:p>
          <a:r>
            <a: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Экспериментально выявить популярные среди детей продукты на выживаемость инфузории-туфельки.</a:t>
          </a:r>
          <a:endParaRPr lang="ru-RU" sz="24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2ADD6C-F2B8-47AE-9031-AD2DCDFEEF16}" type="parTrans" cxnId="{A1C029FB-B3AE-4201-B2C8-430F8D2A3E3A}">
      <dgm:prSet/>
      <dgm:spPr/>
      <dgm:t>
        <a:bodyPr/>
        <a:lstStyle/>
        <a:p>
          <a:endParaRPr lang="ru-RU"/>
        </a:p>
      </dgm:t>
    </dgm:pt>
    <dgm:pt modelId="{0D69BE7C-77A5-48C7-B86C-CF5350D7C8CB}" type="sibTrans" cxnId="{A1C029FB-B3AE-4201-B2C8-430F8D2A3E3A}">
      <dgm:prSet/>
      <dgm:spPr/>
      <dgm:t>
        <a:bodyPr/>
        <a:lstStyle/>
        <a:p>
          <a:endParaRPr lang="ru-RU"/>
        </a:p>
      </dgm:t>
    </dgm:pt>
    <dgm:pt modelId="{117D56E9-376E-46B8-B144-BB64A6B3F2B8}">
      <dgm:prSet custT="1"/>
      <dgm:spPr/>
      <dgm:t>
        <a:bodyPr/>
        <a:lstStyle/>
        <a:p>
          <a:r>
            <a: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Сравнить результаты наблюдений, сделать выводы</a:t>
          </a:r>
          <a:r>
            <a:rPr lang="ru-RU" sz="2100" dirty="0" smtClean="0">
              <a:solidFill>
                <a:schemeClr val="tx2"/>
              </a:solidFill>
            </a:rPr>
            <a:t>. </a:t>
          </a:r>
          <a:endParaRPr lang="ru-RU" sz="2100" dirty="0">
            <a:solidFill>
              <a:schemeClr val="tx2"/>
            </a:solidFill>
          </a:endParaRPr>
        </a:p>
      </dgm:t>
    </dgm:pt>
    <dgm:pt modelId="{245538BD-6299-492C-8D48-A02E4E2A8F73}" type="parTrans" cxnId="{9AB6AA09-7062-4CE8-90FC-01453C219A37}">
      <dgm:prSet/>
      <dgm:spPr/>
      <dgm:t>
        <a:bodyPr/>
        <a:lstStyle/>
        <a:p>
          <a:endParaRPr lang="ru-RU"/>
        </a:p>
      </dgm:t>
    </dgm:pt>
    <dgm:pt modelId="{4C14668B-EC93-4D88-B7F3-31E7048FFD0C}" type="sibTrans" cxnId="{9AB6AA09-7062-4CE8-90FC-01453C219A37}">
      <dgm:prSet/>
      <dgm:spPr/>
      <dgm:t>
        <a:bodyPr/>
        <a:lstStyle/>
        <a:p>
          <a:endParaRPr lang="ru-RU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9949C0-064E-4A36-8741-0626FC5F0B30}" type="pres">
      <dgm:prSet presAssocID="{1E8330FD-835C-4D16-A2F1-98215001CA2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3C82DF-F11F-4058-B425-2A71B7408803}" type="pres">
      <dgm:prSet presAssocID="{82E4C9DF-64DA-40E8-9A1F-8CB243C02FBC}" presName="sibTrans" presStyleCnt="0"/>
      <dgm:spPr/>
    </dgm:pt>
    <dgm:pt modelId="{7F0275B6-466F-4CDC-B355-2073FD3B14C1}" type="pres">
      <dgm:prSet presAssocID="{7065C045-5A4E-4AEB-9B34-6BA9D6B59125}" presName="node" presStyleLbl="node1" presStyleIdx="1" presStyleCnt="4" custScaleX="120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1442E-B4CA-48C7-B2C2-0DE8D108C469}" type="pres">
      <dgm:prSet presAssocID="{86B59FEF-9F53-47ED-9F9B-741A547B7088}" presName="sibTrans" presStyleCnt="0"/>
      <dgm:spPr/>
    </dgm:pt>
    <dgm:pt modelId="{35D210B4-2640-4E0A-B848-C962D65FA067}" type="pres">
      <dgm:prSet presAssocID="{5449C57A-A494-4E6F-B7F7-56FD1C5C7A1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7395D-0426-4F9B-8A2B-5D238763B018}" type="pres">
      <dgm:prSet presAssocID="{0D69BE7C-77A5-48C7-B86C-CF5350D7C8CB}" presName="sibTrans" presStyleCnt="0"/>
      <dgm:spPr/>
    </dgm:pt>
    <dgm:pt modelId="{547DEEFD-2F05-4B2A-95E7-05924747CBBB}" type="pres">
      <dgm:prSet presAssocID="{117D56E9-376E-46B8-B144-BB64A6B3F2B8}" presName="node" presStyleLbl="node1" presStyleIdx="3" presStyleCnt="4" custScaleX="82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2B9446C8-3D0B-4713-AF2D-B32C4C28E878}" type="presOf" srcId="{7065C045-5A4E-4AEB-9B34-6BA9D6B59125}" destId="{7F0275B6-466F-4CDC-B355-2073FD3B14C1}" srcOrd="0" destOrd="0" presId="urn:microsoft.com/office/officeart/2005/8/layout/hList6"/>
    <dgm:cxn modelId="{AE83CEFA-9E9B-406B-89CB-8001AEE2B111}" srcId="{CF9055CF-8DEB-4A02-949A-DE72B6AC5D37}" destId="{7065C045-5A4E-4AEB-9B34-6BA9D6B59125}" srcOrd="1" destOrd="0" parTransId="{171118BE-A26A-4F04-AD9F-C651F9D2E9C2}" sibTransId="{86B59FEF-9F53-47ED-9F9B-741A547B7088}"/>
    <dgm:cxn modelId="{A1C029FB-B3AE-4201-B2C8-430F8D2A3E3A}" srcId="{CF9055CF-8DEB-4A02-949A-DE72B6AC5D37}" destId="{5449C57A-A494-4E6F-B7F7-56FD1C5C7A18}" srcOrd="2" destOrd="0" parTransId="{EE2ADD6C-F2B8-47AE-9031-AD2DCDFEEF16}" sibTransId="{0D69BE7C-77A5-48C7-B86C-CF5350D7C8CB}"/>
    <dgm:cxn modelId="{32E26F16-77DA-40A8-A7B4-CB70B44F664C}" type="presOf" srcId="{117D56E9-376E-46B8-B144-BB64A6B3F2B8}" destId="{547DEEFD-2F05-4B2A-95E7-05924747CBBB}" srcOrd="0" destOrd="0" presId="urn:microsoft.com/office/officeart/2005/8/layout/hList6"/>
    <dgm:cxn modelId="{9AB6AA09-7062-4CE8-90FC-01453C219A37}" srcId="{CF9055CF-8DEB-4A02-949A-DE72B6AC5D37}" destId="{117D56E9-376E-46B8-B144-BB64A6B3F2B8}" srcOrd="3" destOrd="0" parTransId="{245538BD-6299-492C-8D48-A02E4E2A8F73}" sibTransId="{4C14668B-EC93-4D88-B7F3-31E7048FFD0C}"/>
    <dgm:cxn modelId="{2C02C311-F7BA-47FC-8D34-CE82934ED91E}" type="presOf" srcId="{5449C57A-A494-4E6F-B7F7-56FD1C5C7A18}" destId="{35D210B4-2640-4E0A-B848-C962D65FA067}" srcOrd="0" destOrd="0" presId="urn:microsoft.com/office/officeart/2005/8/layout/hList6"/>
    <dgm:cxn modelId="{E719FA4E-105E-4DCF-8581-DCB87F6DC0D2}" srcId="{CF9055CF-8DEB-4A02-949A-DE72B6AC5D37}" destId="{1E8330FD-835C-4D16-A2F1-98215001CA27}" srcOrd="0" destOrd="0" parTransId="{3CB53199-8201-425E-9786-A55FFA33C99B}" sibTransId="{82E4C9DF-64DA-40E8-9A1F-8CB243C02FBC}"/>
    <dgm:cxn modelId="{6AF4CF2F-FCA6-4D53-A718-6B0383EB4961}" type="presOf" srcId="{1E8330FD-835C-4D16-A2F1-98215001CA27}" destId="{5E9949C0-064E-4A36-8741-0626FC5F0B30}" srcOrd="0" destOrd="0" presId="urn:microsoft.com/office/officeart/2005/8/layout/hList6"/>
    <dgm:cxn modelId="{52A9B236-B769-439B-B5FB-7738992C2225}" type="presParOf" srcId="{6F1872F4-A030-4D64-A17C-72EA1ABBD62E}" destId="{5E9949C0-064E-4A36-8741-0626FC5F0B30}" srcOrd="0" destOrd="0" presId="urn:microsoft.com/office/officeart/2005/8/layout/hList6"/>
    <dgm:cxn modelId="{CEEBABEA-25E6-425E-8B1F-C1EF2D1222A8}" type="presParOf" srcId="{6F1872F4-A030-4D64-A17C-72EA1ABBD62E}" destId="{213C82DF-F11F-4058-B425-2A71B7408803}" srcOrd="1" destOrd="0" presId="urn:microsoft.com/office/officeart/2005/8/layout/hList6"/>
    <dgm:cxn modelId="{03C17E90-1C2D-4232-82E9-E40C97FAA156}" type="presParOf" srcId="{6F1872F4-A030-4D64-A17C-72EA1ABBD62E}" destId="{7F0275B6-466F-4CDC-B355-2073FD3B14C1}" srcOrd="2" destOrd="0" presId="urn:microsoft.com/office/officeart/2005/8/layout/hList6"/>
    <dgm:cxn modelId="{4A4A2E8E-D6FA-49CF-B460-A066A695E44F}" type="presParOf" srcId="{6F1872F4-A030-4D64-A17C-72EA1ABBD62E}" destId="{B431442E-B4CA-48C7-B2C2-0DE8D108C469}" srcOrd="3" destOrd="0" presId="urn:microsoft.com/office/officeart/2005/8/layout/hList6"/>
    <dgm:cxn modelId="{FA339A8F-B716-4BDF-8604-3367DF9C4137}" type="presParOf" srcId="{6F1872F4-A030-4D64-A17C-72EA1ABBD62E}" destId="{35D210B4-2640-4E0A-B848-C962D65FA067}" srcOrd="4" destOrd="0" presId="urn:microsoft.com/office/officeart/2005/8/layout/hList6"/>
    <dgm:cxn modelId="{FAF908D8-D4CE-4614-A025-2B468F480C5B}" type="presParOf" srcId="{6F1872F4-A030-4D64-A17C-72EA1ABBD62E}" destId="{0247395D-0426-4F9B-8A2B-5D238763B018}" srcOrd="5" destOrd="0" presId="urn:microsoft.com/office/officeart/2005/8/layout/hList6"/>
    <dgm:cxn modelId="{1C695D0B-1009-449E-B916-8E6B6B20A39D}" type="presParOf" srcId="{6F1872F4-A030-4D64-A17C-72EA1ABBD62E}" destId="{547DEEFD-2F05-4B2A-95E7-05924747CBBB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949C0-064E-4A36-8741-0626FC5F0B30}">
      <dsp:nvSpPr>
        <dsp:cNvPr id="0" name=""/>
        <dsp:cNvSpPr/>
      </dsp:nvSpPr>
      <dsp:spPr>
        <a:xfrm rot="16200000">
          <a:off x="-619926" y="621663"/>
          <a:ext cx="3986213" cy="274288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0" tIns="0" rIns="157324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Провести лабораторное исследование по выращиванию инфузории в домашних условиях. </a:t>
          </a:r>
          <a:endParaRPr lang="ru-RU" sz="25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-619926" y="621663"/>
        <a:ext cx="3986213" cy="2742886"/>
      </dsp:txXfrm>
    </dsp:sp>
    <dsp:sp modelId="{7F0275B6-466F-4CDC-B355-2073FD3B14C1}">
      <dsp:nvSpPr>
        <dsp:cNvPr id="0" name=""/>
        <dsp:cNvSpPr/>
      </dsp:nvSpPr>
      <dsp:spPr>
        <a:xfrm rot="16200000">
          <a:off x="2614155" y="336183"/>
          <a:ext cx="3986213" cy="331384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Экспериментально выявить действие различных жанров музыки на поведение инфузории</a:t>
          </a:r>
          <a:r>
            <a:rPr lang="ru-RU" sz="2200" kern="1200" dirty="0" smtClean="0"/>
            <a:t>. </a:t>
          </a:r>
          <a:endParaRPr lang="ru-RU" sz="2200" kern="1200" dirty="0"/>
        </a:p>
      </dsp:txBody>
      <dsp:txXfrm rot="16200000">
        <a:off x="2614155" y="336183"/>
        <a:ext cx="3986213" cy="3313845"/>
      </dsp:txXfrm>
    </dsp:sp>
    <dsp:sp modelId="{35D210B4-2640-4E0A-B848-C962D65FA067}">
      <dsp:nvSpPr>
        <dsp:cNvPr id="0" name=""/>
        <dsp:cNvSpPr/>
      </dsp:nvSpPr>
      <dsp:spPr>
        <a:xfrm rot="16200000">
          <a:off x="5848237" y="621663"/>
          <a:ext cx="3986213" cy="274288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Экспериментально выявить популярные среди детей продукты на выживаемость инфузории-туфельки.</a:t>
          </a:r>
          <a:endParaRPr lang="ru-RU" sz="24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5848237" y="621663"/>
        <a:ext cx="3986213" cy="2742886"/>
      </dsp:txXfrm>
    </dsp:sp>
    <dsp:sp modelId="{547DEEFD-2F05-4B2A-95E7-05924747CBBB}">
      <dsp:nvSpPr>
        <dsp:cNvPr id="0" name=""/>
        <dsp:cNvSpPr/>
      </dsp:nvSpPr>
      <dsp:spPr>
        <a:xfrm rot="16200000">
          <a:off x="8554602" y="863901"/>
          <a:ext cx="3986213" cy="225841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Сравнить результаты наблюдений, сделать выводы</a:t>
          </a:r>
          <a:r>
            <a:rPr lang="ru-RU" sz="2100" kern="1200" dirty="0" smtClean="0">
              <a:solidFill>
                <a:schemeClr val="tx2"/>
              </a:solidFill>
            </a:rPr>
            <a:t>. </a:t>
          </a:r>
          <a:endParaRPr lang="ru-RU" sz="2100" kern="1200" dirty="0">
            <a:solidFill>
              <a:schemeClr val="tx2"/>
            </a:solidFill>
          </a:endParaRPr>
        </a:p>
      </dsp:txBody>
      <dsp:txXfrm rot="16200000">
        <a:off x="8554602" y="863901"/>
        <a:ext cx="3986213" cy="2258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</a:t>
            </a:r>
            <a:r>
              <a:rPr lang="ru-RU" dirty="0" smtClean="0"/>
              <a:t>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D2D138-E662-44F4-AEF1-888D37ACD075}" type="slidenum">
              <a:rPr lang="ru-RU"/>
              <a:pPr/>
              <a:t>14</a:t>
            </a:fld>
            <a:endParaRPr lang="ru-RU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D2D138-E662-44F4-AEF1-888D37ACD075}" type="slidenum">
              <a:rPr lang="ru-RU"/>
              <a:pPr/>
              <a:t>15</a:t>
            </a:fld>
            <a:endParaRPr lang="ru-RU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754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440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9411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1333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245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104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128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161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029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4742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136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</a:t>
            </a:r>
            <a:r>
              <a:rPr lang="ru-RU" noProof="0" dirty="0" smtClean="0"/>
              <a:t>уровень</a:t>
            </a:r>
          </a:p>
          <a:p>
            <a:pPr lvl="5"/>
            <a:r>
              <a:rPr lang="ru-RU" dirty="0" smtClean="0"/>
              <a:t>Шестая</a:t>
            </a:r>
          </a:p>
          <a:p>
            <a:pPr lvl="6"/>
            <a:r>
              <a:rPr lang="ru-RU" dirty="0" smtClean="0"/>
              <a:t>Седьмая</a:t>
            </a:r>
          </a:p>
          <a:p>
            <a:pPr lvl="7"/>
            <a:r>
              <a:rPr lang="ru-RU" dirty="0" smtClean="0"/>
              <a:t>Восьмая</a:t>
            </a:r>
          </a:p>
          <a:p>
            <a:pPr lvl="8"/>
            <a:r>
              <a:rPr lang="ru-RU" dirty="0" smtClean="0"/>
              <a:t>Девятая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Microsoft_Office_Excel1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1210" y="1512767"/>
            <a:ext cx="8817429" cy="238760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tx2"/>
                </a:solidFill>
              </a:rPr>
              <a:t>«Как реагирует инфузория туфелька на воздействие окружающей среды?»</a:t>
            </a:r>
            <a:endParaRPr lang="ru-RU" sz="6000" b="1" i="0" dirty="0">
              <a:solidFill>
                <a:schemeClr val="tx2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45939" y="4402183"/>
            <a:ext cx="6646061" cy="1306287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Левченко Андрей,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Ибрагимова Вероника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 класс, </a:t>
            </a:r>
          </a:p>
          <a:p>
            <a:pPr algn="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МБОУ «Прогимназия «Эврика»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69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Методы исследования :</a:t>
            </a:r>
            <a:endParaRPr lang="ru-RU" sz="4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1052" y="2133599"/>
            <a:ext cx="452387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сбор информации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30842" y="3809999"/>
            <a:ext cx="370572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наблюдение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15200" y="2229852"/>
            <a:ext cx="370572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эксперимент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9495" y="5510463"/>
            <a:ext cx="370572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сравнение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61159" y="5382126"/>
            <a:ext cx="370572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анализ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30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589" y="466343"/>
            <a:ext cx="11967411" cy="136211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Выращивание инфузории в домашних условиях</a:t>
            </a:r>
            <a:endParaRPr lang="ru-RU" sz="4000" b="0" i="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C:\Users\User\Desktop\ФОТО ЭКСПЕРИМЕНТА\З\IMG_52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35782"/>
            <a:ext cx="4058653" cy="299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C:\Users\User\Desktop\ФОТО ЭКСПЕРИМЕНТА\З\IMG_52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6899" y="1550765"/>
            <a:ext cx="4140618" cy="2996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Users\User\Desktop\ФОТО ЭКСПЕРИМЕНТА\З\IMG_5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1474" y="1540042"/>
            <a:ext cx="4010526" cy="2983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5" descr="C:\Users\User\Desktop\ФОТО ЭКСПЕРИМЕНТА\З\IMG_52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5393" y="4379495"/>
            <a:ext cx="3717758" cy="2478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C:\Users\User\Desktop\ФОТО ЭКСПЕРИМЕНТА\З\IMG_52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6574" y="4420936"/>
            <a:ext cx="3655596" cy="2437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8070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User\Desktop\ФОТО ЭКСПЕРИМЕНТА\Ъ\20190206_161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0631" y="0"/>
            <a:ext cx="2767263" cy="3689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User\Desktop\ФОТО ЭКСПЕРИМЕНТА\Ъ\20190130_102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332747" cy="3882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User\Desktop\ФОТО ЭКСПЕРИМЕНТА\Ъ\20190130_102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9009" y="0"/>
            <a:ext cx="4898189" cy="3673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User\Desktop\ФОТО ЭКСПЕРИМЕНТА\Ъ\20190123_0927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4845" y="3705726"/>
            <a:ext cx="2731169" cy="3152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User\Desktop\ФОТО ЭКСПЕРИМЕНТА\Ъ\20190130_1024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0781" y="3481137"/>
            <a:ext cx="2743200" cy="3376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Users\User\Desktop\ФОТО ЭКСПЕРИМЕНТА\Ъ\20190130_1025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35453" y="3801806"/>
            <a:ext cx="2780295" cy="3056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5064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ФОТО ЭКСПЕРИМЕНТА\Ъ\20190130_102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6780" y="0"/>
            <a:ext cx="4154906" cy="3850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6" name="Picture 2" descr="C:\Users\User\Desktop\ФОТО ЭКСПЕРИМЕНТА\Ъ\20190206_152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10526" cy="4002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C:\Users\User\Desktop\ФОТО ЭКСПЕРИМЕНТА\Ъ\20190206_152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4610" y="0"/>
            <a:ext cx="3577389" cy="376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9" name="Picture 5" descr="C:\Users\User\Desktop\ФОТО ЭКСПЕРИМЕНТА\Ъ\20190206_1558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90211"/>
            <a:ext cx="3320715" cy="2967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C:\Users\User\Desktop\ФОТО ЭКСПЕРИМЕНТА\Ъ\20190206_155951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82527" y="3930316"/>
            <a:ext cx="3400926" cy="2927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ФОТО ЭКСПЕРИМЕНТА\Ъ\20190206_1530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914275"/>
            <a:ext cx="3914274" cy="2943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5064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10063" y="737938"/>
            <a:ext cx="9881937" cy="612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alt-sector.net/uploads/posts/2011-06/1307909751_25216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1281" y="753979"/>
            <a:ext cx="4272045" cy="3609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s://rockschool.ru/upload/medialibrary/d19/d19a22a788d964596779d01f8e6e65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6421" y="837949"/>
            <a:ext cx="4055980" cy="3413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s://avatars.mds.yandex.net/get-marketpic/163900/market_bmLZUyuPaPf04jcUtTNVDw/or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4652" y="4339389"/>
            <a:ext cx="3208421" cy="2173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https://cs6.pikabu.ru/post_img/big/2015/07/25/6/1437816781_9535394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5791" y="4203030"/>
            <a:ext cx="2658118" cy="2446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https://ariol-gourmet.com/upload/resize_cache/iblock/cae/700_727_2/caea80d42788d89546106ac659b08535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9352545" y="4283243"/>
            <a:ext cx="2110621" cy="233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839453" y="866274"/>
            <a:ext cx="8775031" cy="59917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470484" y="866274"/>
            <a:ext cx="9288380" cy="563077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10063" y="240632"/>
            <a:ext cx="9881937" cy="6617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Рекомендации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 Подрастающему поколению следует резко ограничить, а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лучше исключить из употребления чипсы, </a:t>
            </a:r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кириешки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кока-колу.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Усилить свой рацион питания овощами, фруктами, витаминами, кашами.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 Направления музыки способны воздействовать на физическое и эмоциональное состояние  человека по- разному. Выбирайте и 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слушайте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музыку правильно и она никогда не принесет вам вреда, а только наоборот!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ru-RU" sz="4800" b="1" i="0" dirty="0" smtClean="0">
                <a:solidFill>
                  <a:srgbClr val="E5E6DA"/>
                </a:solidFill>
                <a:latin typeface="Times New Roman" pitchFamily="18" charset="0"/>
                <a:cs typeface="Times New Roman" pitchFamily="18" charset="0"/>
              </a:rPr>
              <a:t>Результаты опроса </a:t>
            </a:r>
            <a:endParaRPr lang="ru-RU" sz="4800" b="1" i="0" dirty="0">
              <a:solidFill>
                <a:srgbClr val="E5E6D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279525" y="2190750"/>
          <a:ext cx="9629775" cy="429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4035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05" y="466343"/>
            <a:ext cx="11999495" cy="136211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«Популярные продукты и напитки одноклассников».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ФОТО ЭКСПЕРИМЕНТА\Ъ\20190206_152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9648" y="2056139"/>
            <a:ext cx="4336408" cy="4140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Диаграмма 5"/>
          <p:cNvGraphicFramePr/>
          <p:nvPr/>
        </p:nvGraphicFramePr>
        <p:xfrm>
          <a:off x="0" y="1876926"/>
          <a:ext cx="6085305" cy="4774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45743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136211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Музыкальные перемены  в «Прогимназии «Эврика»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pp.userapi.com/c844321/v844321514/18754b/NyIUTQckzw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2912" y="1876926"/>
            <a:ext cx="5669088" cy="377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1" name="Object 1"/>
          <p:cNvGraphicFramePr>
            <a:graphicFrameLocks/>
          </p:cNvGraphicFramePr>
          <p:nvPr/>
        </p:nvGraphicFramePr>
        <p:xfrm>
          <a:off x="0" y="1876926"/>
          <a:ext cx="6772275" cy="4981074"/>
        </p:xfrm>
        <a:graphic>
          <a:graphicData uri="http://schemas.openxmlformats.org/presentationml/2006/ole">
            <p:oleObj spid="_x0000_s15361" name="Диаграмма" r:id="rId4" imgW="6753111" imgH="3200333" progId="Excel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5743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esktop\ФОТО ЭКСПЕРИМЕНТА\Новая папка\IMG-03c8d9c3f06b55b226b905e11c16a4d1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5064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136211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Инфузория туфелька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givnost.ru/wp-content/uploads/2018/09/infuzoriya-tufelka-opisanie-osobennosti-stroenie-i-razmnozhenie-infuzorii-tufelk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0485" y="2183814"/>
            <a:ext cx="7363326" cy="4361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45743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136211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ПРОБЛЕМНЫЙ	 ВОПРОС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876926"/>
            <a:ext cx="5855368" cy="4780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Проблема №1: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Как влияют популярные среди детей продукты на выживаемость инфузории-туфельки?  Мы предполагаем, что инфузории не способны выжить в диагностируемых средах.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5789" y="2037347"/>
            <a:ext cx="5983706" cy="4620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Проблема №2: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Интересно узнать, как на инфузорию- туфельку  воздействует музыка? Если музыка является источником энергии, то можно предположить, что не вся музыка обладает силой, положительно влияющей на поведение инфузории.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43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1362113"/>
          </a:xfrm>
        </p:spPr>
        <p:txBody>
          <a:bodyPr>
            <a:normAutofit/>
          </a:bodyPr>
          <a:lstStyle/>
          <a:p>
            <a:pPr algn="ctr"/>
            <a:r>
              <a:rPr lang="ru-RU" sz="72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79621" y="1876926"/>
            <a:ext cx="9994231" cy="4780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Изучить как реагирует инфузория- туфелька на воздействие окружающей среды </a:t>
            </a:r>
            <a:endParaRPr lang="ru-RU" sz="5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ds02.infourok.ru/uploads/ex/005a/00041f09-eaf0e97a/2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0843" y="4981074"/>
            <a:ext cx="2502568" cy="1660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5743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136211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Задачи исследовательской работы</a:t>
            </a:r>
            <a:endParaRPr lang="ru-RU" sz="4800" b="0" i="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 descr="Трапециевидный список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9785150"/>
              </p:ext>
            </p:extLst>
          </p:nvPr>
        </p:nvGraphicFramePr>
        <p:xfrm>
          <a:off x="256674" y="2190750"/>
          <a:ext cx="11678651" cy="398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4969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Широкоэкранная презентация по школьным предметам (с нарисованной классной доской)</Template>
  <TotalTime>0</TotalTime>
  <Words>253</Words>
  <Application>Microsoft Office PowerPoint</Application>
  <PresentationFormat>Произвольный</PresentationFormat>
  <Paragraphs>36</Paragraphs>
  <Slides>15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Education 16x9</vt:lpstr>
      <vt:lpstr>Диаграмма Microsoft Office Excel</vt:lpstr>
      <vt:lpstr>«Как реагирует инфузория туфелька на воздействие окружающей среды?»</vt:lpstr>
      <vt:lpstr>Результаты опроса </vt:lpstr>
      <vt:lpstr>«Популярные продукты и напитки одноклассников». </vt:lpstr>
      <vt:lpstr>Музыкальные перемены  в «Прогимназии «Эврика» </vt:lpstr>
      <vt:lpstr>Слайд 5</vt:lpstr>
      <vt:lpstr>Инфузория туфелька </vt:lpstr>
      <vt:lpstr>ПРОБЛЕМНЫЙ  ВОПРОС</vt:lpstr>
      <vt:lpstr>Цель проекта</vt:lpstr>
      <vt:lpstr>Задачи исследовательской работы</vt:lpstr>
      <vt:lpstr>Методы исследования :</vt:lpstr>
      <vt:lpstr>Выращивание инфузории в домашних условиях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УчебныеПрезентации.рф</cp:keywords>
  <cp:lastModifiedBy/>
  <cp:revision>1</cp:revision>
  <dcterms:created xsi:type="dcterms:W3CDTF">2015-10-28T11:13:39Z</dcterms:created>
  <dcterms:modified xsi:type="dcterms:W3CDTF">2019-02-12T19:40:39Z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