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5" r:id="rId3"/>
    <p:sldId id="276" r:id="rId4"/>
    <p:sldId id="256" r:id="rId5"/>
    <p:sldId id="277" r:id="rId6"/>
    <p:sldId id="278" r:id="rId7"/>
    <p:sldId id="279" r:id="rId8"/>
    <p:sldId id="280" r:id="rId9"/>
    <p:sldId id="274" r:id="rId10"/>
    <p:sldId id="265" r:id="rId11"/>
    <p:sldId id="281" r:id="rId12"/>
    <p:sldId id="267" r:id="rId13"/>
    <p:sldId id="270" r:id="rId14"/>
    <p:sldId id="268" r:id="rId15"/>
    <p:sldId id="266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Опрос одноклассников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F81-46DA-B7CB-55DFBEC9C7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F81-46DA-B7CB-55DFBEC9C7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Рисунок в редакторе "KRITA"</c:v>
                </c:pt>
                <c:pt idx="1">
                  <c:v>Рисунок красками и карандашами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3-4194-8DF6-E5CF05F08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2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483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8336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022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03536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47191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782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6581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6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9705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65828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811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4A3CB-AB28-485A-90C4-5D090A0CEA1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6E2C-2170-4F64-8931-683288780A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pozitiv-news.ru/wp-content/uploads/2011/08/keira-rathbone-10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pozitiv-news.ru/wp-content/uploads/2011/08/keira-rathbone-16.jpg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8"/>
          <a:stretch/>
        </p:blipFill>
        <p:spPr>
          <a:xfrm>
            <a:off x="971600" y="404664"/>
            <a:ext cx="399352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97" y="620688"/>
            <a:ext cx="3439131" cy="2520280"/>
          </a:xfrm>
          <a:effectLst>
            <a:softEdge rad="112500"/>
          </a:effec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298" y="3356992"/>
            <a:ext cx="3136727" cy="2089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6953">
            <a:off x="6588549" y="4428393"/>
            <a:ext cx="1505733" cy="24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09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ru-RU" altLang="ru-RU" sz="3000" b="1" kern="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Работы Киры </a:t>
            </a:r>
            <a:r>
              <a:rPr lang="ru-RU" altLang="ru-RU" sz="3000" b="1" kern="0" dirty="0" err="1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Рэтбоун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http://pozitiv-news.ru/wp-content/uploads/2011/08/keira-rathbone-1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780796" cy="293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dmirix.ru/wp-content/uploads/2013/01/3_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012" y="1268760"/>
            <a:ext cx="2847975" cy="2162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pozitiv-news.ru/wp-content/uploads/2011/08/keira-rathbone-16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830" y="3119162"/>
            <a:ext cx="2840969" cy="339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124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792088"/>
          </a:xfrm>
        </p:spPr>
        <p:txBody>
          <a:bodyPr>
            <a:noAutofit/>
          </a:bodyPr>
          <a:lstStyle/>
          <a:p>
            <a:r>
              <a:rPr lang="ru-RU" altLang="ru-RU" sz="3000" b="1" kern="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Работы Пола Смита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23691243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586" y="1009303"/>
            <a:ext cx="3605699" cy="2275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1fe2a4d5a3120e4ffaaafa48e48697c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6359"/>
            <a:ext cx="3148054" cy="374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11873728_600052786801168_6093628631041055430_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088" y="2856359"/>
            <a:ext cx="3119263" cy="3745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5415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для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мамы</a:t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графическом редакторе «</a:t>
            </a:r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Krita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Объект 3" descr="C:\Users\User\Desktop\фото марины\IMG-20210221-WA0022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435204"/>
            <a:ext cx="3682752" cy="494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251519" y="1772816"/>
            <a:ext cx="4752529" cy="29298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Book Antiqua" panose="02040602050305030304" pitchFamily="18" charset="0"/>
              </a:rPr>
              <a:t>     </a:t>
            </a:r>
            <a:r>
              <a:rPr lang="ru-RU" sz="1600" b="1" dirty="0" smtClean="0">
                <a:latin typeface="Book Antiqua" panose="02040602050305030304" pitchFamily="18" charset="0"/>
              </a:rPr>
              <a:t>Krita </a:t>
            </a:r>
            <a:r>
              <a:rPr lang="ru-RU" sz="1600" dirty="0">
                <a:latin typeface="Book Antiqua" panose="02040602050305030304" pitchFamily="18" charset="0"/>
              </a:rPr>
              <a:t>— бесплатный растровый графический редактор с открытым кодом, программное обеспечение, входящее в состав KDE. Ранее распространялось как часть офисного пакета </a:t>
            </a:r>
            <a:r>
              <a:rPr lang="ru-RU" sz="1600" dirty="0" err="1">
                <a:latin typeface="Book Antiqua" panose="02040602050305030304" pitchFamily="18" charset="0"/>
              </a:rPr>
              <a:t>Calligra</a:t>
            </a:r>
            <a:r>
              <a:rPr lang="ru-RU" sz="1600" dirty="0">
                <a:latin typeface="Book Antiqua" panose="02040602050305030304" pitchFamily="18" charset="0"/>
              </a:rPr>
              <a:t> </a:t>
            </a:r>
            <a:r>
              <a:rPr lang="ru-RU" sz="1600" dirty="0" err="1">
                <a:latin typeface="Book Antiqua" panose="02040602050305030304" pitchFamily="18" charset="0"/>
              </a:rPr>
              <a:t>Suite</a:t>
            </a:r>
            <a:r>
              <a:rPr lang="ru-RU" sz="1600" dirty="0">
                <a:latin typeface="Book Antiqua" panose="02040602050305030304" pitchFamily="18" charset="0"/>
              </a:rPr>
              <a:t>, но впоследствии отделилось от проекта и стало развиваться самостоятельно. Разрабатывается преимущественно для художников и фотографов, распространяется на условиях GNU GPL.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365104"/>
            <a:ext cx="3024337" cy="20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70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9616"/>
            <a:ext cx="8003232" cy="74679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300" b="1" dirty="0">
                <a:ln w="9525" cap="flat" cmpd="sng" algn="ctr">
                  <a:solidFill>
                    <a:srgbClr val="333F50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Инструкция по </a:t>
            </a:r>
            <a:r>
              <a:rPr lang="ru-RU" sz="3300" b="1" dirty="0" smtClean="0">
                <a:ln w="9525" cap="flat" cmpd="sng" algn="ctr">
                  <a:solidFill>
                    <a:srgbClr val="333F50"/>
                  </a:solidFill>
                  <a:prstDash val="solid"/>
                  <a:round/>
                </a:ln>
                <a:solidFill>
                  <a:srgbClr val="5B9BD5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применению</a:t>
            </a:r>
            <a:endParaRPr lang="ru-RU" dirty="0"/>
          </a:p>
        </p:txBody>
      </p:sp>
      <p:pic>
        <p:nvPicPr>
          <p:cNvPr id="4" name="Объект 3" descr="D:\Pictures\Screenshots\Снимок экрана (1396)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1" y="4373800"/>
            <a:ext cx="2686376" cy="2024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6"/>
          <a:stretch/>
        </p:blipFill>
        <p:spPr bwMode="auto">
          <a:xfrm>
            <a:off x="642101" y="1116409"/>
            <a:ext cx="1847346" cy="1376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4"/>
          <a:stretch/>
        </p:blipFill>
        <p:spPr bwMode="auto">
          <a:xfrm>
            <a:off x="3203848" y="1116407"/>
            <a:ext cx="2106366" cy="15478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594" y="1116409"/>
            <a:ext cx="2206805" cy="152881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4"/>
          <a:stretch/>
        </p:blipFill>
        <p:spPr bwMode="auto">
          <a:xfrm>
            <a:off x="642101" y="2645227"/>
            <a:ext cx="2111940" cy="14580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D:\Pictures\Screenshots\Снимок экрана (1392)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1"/>
          <a:stretch/>
        </p:blipFill>
        <p:spPr bwMode="auto">
          <a:xfrm>
            <a:off x="344147" y="4318528"/>
            <a:ext cx="2599499" cy="2024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4"/>
          <a:stretch/>
        </p:blipFill>
        <p:spPr bwMode="auto">
          <a:xfrm>
            <a:off x="3213571" y="2853815"/>
            <a:ext cx="2106366" cy="1519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9"/>
          <a:stretch/>
        </p:blipFill>
        <p:spPr bwMode="auto">
          <a:xfrm>
            <a:off x="5859787" y="2853815"/>
            <a:ext cx="2112612" cy="15199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12201"/>
          <a:stretch/>
        </p:blipFill>
        <p:spPr>
          <a:xfrm rot="6514135">
            <a:off x="6347651" y="4558556"/>
            <a:ext cx="2384151" cy="17739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898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Графический редактор «</a:t>
            </a:r>
            <a:r>
              <a:rPr lang="en-US" sz="25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KRITA</a:t>
            </a:r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»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6117001"/>
              </p:ext>
            </p:extLst>
          </p:nvPr>
        </p:nvGraphicFramePr>
        <p:xfrm>
          <a:off x="251520" y="1124744"/>
          <a:ext cx="8435281" cy="53285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{775DCB02-9BB8-47FD-8907-85C794F793BA}</a:tableStyleId>
              </a:tblPr>
              <a:tblGrid>
                <a:gridCol w="4968552">
                  <a:extLst>
                    <a:ext uri="{9D8B030D-6E8A-4147-A177-3AD203B41FA5}">
                      <a16:colId xmlns:a16="http://schemas.microsoft.com/office/drawing/2014/main" val="1383616914"/>
                    </a:ext>
                  </a:extLst>
                </a:gridCol>
                <a:gridCol w="3466729">
                  <a:extLst>
                    <a:ext uri="{9D8B030D-6E8A-4147-A177-3AD203B41FA5}">
                      <a16:colId xmlns:a16="http://schemas.microsoft.com/office/drawing/2014/main" val="3839826898"/>
                    </a:ext>
                  </a:extLst>
                </a:gridCol>
              </a:tblGrid>
              <a:tr h="276604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758528"/>
                  </a:ext>
                </a:extLst>
              </a:tr>
              <a:tr h="388614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+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349619"/>
                  </a:ext>
                </a:extLst>
              </a:tr>
              <a:tr h="777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Есть возможность копировать детали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9515230"/>
                  </a:ext>
                </a:extLst>
              </a:tr>
              <a:tr h="3886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Можно крутить любые детали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1282781"/>
                  </a:ext>
                </a:extLst>
              </a:tr>
              <a:tr h="777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Есть функция градиентной покраски линий и целых фигур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От мышки сильно устает кисть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1005683"/>
                  </a:ext>
                </a:extLst>
              </a:tr>
              <a:tr h="3886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Есть готовые шаблоны</a:t>
                      </a:r>
                      <a:endParaRPr lang="ru-RU" sz="1600" b="1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3764306"/>
                  </a:ext>
                </a:extLst>
              </a:tr>
              <a:tr h="3886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Легко можно удалить свою ошибку</a:t>
                      </a:r>
                      <a:endParaRPr lang="ru-RU" sz="1600" b="1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5693207"/>
                  </a:ext>
                </a:extLst>
              </a:tr>
              <a:tr h="777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Можно вернуться на несколько шагов назад</a:t>
                      </a:r>
                      <a:endParaRPr lang="ru-RU" sz="1600" b="1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Для печати нужен цветной  принтер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382832"/>
                  </a:ext>
                </a:extLst>
              </a:tr>
              <a:tr h="777229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Размеры и окрас фигур можно менять когда угодно</a:t>
                      </a:r>
                      <a:endParaRPr lang="ru-RU" sz="1600" b="1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935214"/>
                  </a:ext>
                </a:extLst>
              </a:tr>
              <a:tr h="388614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Book Antiqua" panose="02040602050305030304" pitchFamily="18" charset="0"/>
                        </a:rPr>
                        <a:t>Яркие насыщенные краски (цвета)</a:t>
                      </a:r>
                      <a:endParaRPr lang="ru-RU" sz="1600" b="1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6024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4837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Рисунок для мамы </a:t>
            </a:r>
            <a:r>
              <a:rPr lang="ru-RU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Инструменты: альбом, карандаши, краски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 descr="C:\Users\User\Desktop\фото марины\IMG-61a4fd3c6a57bca3d34216c28891000e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0721"/>
            <a:ext cx="1981732" cy="2692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Desktop\фото марины\IMG-017e2619d4776d1bb8cbd8591f11f410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97" y="1429504"/>
            <a:ext cx="2016224" cy="214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Desktop\фото марины\IMG-eb8c14f2a03d64bb30ea750cec11d246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125" y="1463591"/>
            <a:ext cx="1784340" cy="210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Users\User\Desktop\фото марины\IMG-6ab2607bda5b7e8ee574b87fa3414e88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409" y="3967310"/>
            <a:ext cx="1728192" cy="2107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\Desktop\фото марины\IMG-20210221-WA002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592" y="3570953"/>
            <a:ext cx="2215728" cy="290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8281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Book Antiqua" panose="02040602050305030304" pitchFamily="18" charset="0"/>
              </a:rPr>
              <a:t>Какой рисунок выберите вы?</a:t>
            </a:r>
            <a:endParaRPr lang="ru-RU" sz="4000" b="1" dirty="0">
              <a:latin typeface="Book Antiqua" panose="0204060205030503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922455"/>
              </p:ext>
            </p:extLst>
          </p:nvPr>
        </p:nvGraphicFramePr>
        <p:xfrm>
          <a:off x="251520" y="1600200"/>
          <a:ext cx="4392488" cy="34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800" r="23225" b="15001"/>
          <a:stretch/>
        </p:blipFill>
        <p:spPr>
          <a:xfrm>
            <a:off x="4860032" y="2492896"/>
            <a:ext cx="3960440" cy="28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47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Вывод: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857403"/>
          </a:xfrm>
        </p:spPr>
        <p:txBody>
          <a:bodyPr>
            <a:normAutofit fontScale="85000" lnSpcReduction="10000"/>
          </a:bodyPr>
          <a:lstStyle/>
          <a:p>
            <a:pPr marL="0" lvl="0" indent="457200" algn="just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ru-RU" dirty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Графический редактор «</a:t>
            </a:r>
            <a:r>
              <a:rPr lang="en-US" dirty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KRITA</a:t>
            </a:r>
            <a:r>
              <a:rPr lang="ru-RU" dirty="0" smtClean="0">
                <a:solidFill>
                  <a:prstClr val="black"/>
                </a:solidFill>
                <a:latin typeface="Book Antiqua" panose="02040602050305030304" pitchFamily="18" charset="0"/>
                <a:ea typeface="+mj-ea"/>
                <a:cs typeface="Times New Roman" panose="02020603050405020304" pitchFamily="18" charset="0"/>
              </a:rPr>
              <a:t>» </a:t>
            </a:r>
            <a:r>
              <a:rPr lang="ru-RU" altLang="ru-RU" kern="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хорошо </a:t>
            </a:r>
            <a:r>
              <a:rPr lang="ru-RU" altLang="ru-RU" kern="0" dirty="0">
                <a:latin typeface="Book Antiqua" panose="02040602050305030304" pitchFamily="18" charset="0"/>
                <a:cs typeface="Times New Roman" panose="02020603050405020304" pitchFamily="18" charset="0"/>
              </a:rPr>
              <a:t>подходят для рисования </a:t>
            </a:r>
            <a:r>
              <a:rPr lang="ru-RU" altLang="ru-RU" kern="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любого жанра рисунка</a:t>
            </a:r>
            <a:r>
              <a:rPr lang="ru-RU" altLang="ru-RU" kern="0" dirty="0">
                <a:latin typeface="Book Antiqua" panose="02040602050305030304" pitchFamily="18" charset="0"/>
                <a:cs typeface="Times New Roman" panose="02020603050405020304" pitchFamily="18" charset="0"/>
              </a:rPr>
              <a:t>. Они имеют некоторые преимущества перед обычным рисованием. В них получаются замечательные картины в «цифровом» стиле.</a:t>
            </a:r>
          </a:p>
          <a:p>
            <a:pPr marL="0" lvl="0" indent="457200" algn="just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ru-RU" altLang="ru-RU" kern="0" dirty="0">
                <a:latin typeface="Book Antiqua" panose="02040602050305030304" pitchFamily="18" charset="0"/>
                <a:cs typeface="Times New Roman" panose="02020603050405020304" pitchFamily="18" charset="0"/>
              </a:rPr>
              <a:t> Но заменить красоту и живость рукописных картин они, конечно, не могут.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9268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3600" i="1" kern="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Искусство </a:t>
            </a:r>
            <a:r>
              <a:rPr lang="ru-RU" altLang="ru-RU" sz="3600" i="1" kern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лечит…  </a:t>
            </a:r>
            <a:endParaRPr lang="ru-RU" altLang="ru-RU" sz="3600" i="1" kern="0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3600" i="1" kern="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Поэтому не так важно, рисует человек на холсте с помощью кисти, </a:t>
            </a:r>
            <a:endParaRPr lang="ru-RU" altLang="ru-RU" sz="3600" i="1" kern="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3600" i="1" kern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или </a:t>
            </a:r>
            <a:r>
              <a:rPr lang="ru-RU" altLang="ru-RU" sz="3600" i="1" kern="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в программе компьютера. </a:t>
            </a: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3600" i="1" kern="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Главное – чтоб это приносило пользу </a:t>
            </a:r>
            <a:endParaRPr lang="ru-RU" altLang="ru-RU" sz="3600" i="1" kern="0" dirty="0" smtClean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0" lvl="0" indent="0" algn="ctr" fontAlgn="base">
              <a:spcAft>
                <a:spcPct val="0"/>
              </a:spcAft>
              <a:buNone/>
            </a:pPr>
            <a:r>
              <a:rPr lang="ru-RU" altLang="ru-RU" sz="3600" i="1" kern="0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 </a:t>
            </a:r>
            <a:r>
              <a:rPr lang="ru-RU" altLang="ru-RU" sz="3600" i="1" kern="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радость, а  силы людей использовались в мирных целях.</a:t>
            </a:r>
            <a:r>
              <a:rPr lang="ru-RU" altLang="ru-RU" sz="3600" kern="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229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20688"/>
            <a:ext cx="7272808" cy="5237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65116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2241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Провести исследование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и узнать: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916832"/>
            <a:ext cx="7488832" cy="237626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возможно </a:t>
            </a:r>
            <a:r>
              <a:rPr lang="ru-RU" dirty="0">
                <a:latin typeface="Book Antiqua" panose="02040602050305030304" pitchFamily="18" charset="0"/>
              </a:rPr>
              <a:t>ли создавать красивые рисунки с помощью </a:t>
            </a:r>
            <a:r>
              <a:rPr lang="ru-RU" dirty="0" smtClean="0">
                <a:latin typeface="Book Antiqua" panose="02040602050305030304" pitchFamily="18" charset="0"/>
              </a:rPr>
              <a:t>компьютера ?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</a:rPr>
              <a:t>сколько </a:t>
            </a:r>
            <a:r>
              <a:rPr lang="ru-RU" dirty="0">
                <a:latin typeface="Book Antiqua" panose="02040602050305030304" pitchFamily="18" charset="0"/>
              </a:rPr>
              <a:t>на это может уйти времени </a:t>
            </a:r>
            <a:r>
              <a:rPr lang="ru-RU" dirty="0" smtClean="0">
                <a:latin typeface="Book Antiqua" panose="02040602050305030304" pitchFamily="18" charset="0"/>
              </a:rPr>
              <a:t>?</a:t>
            </a:r>
            <a:endParaRPr lang="ru-RU" dirty="0">
              <a:latin typeface="Book Antiqua" panose="02040602050305030304" pitchFamily="18" charset="0"/>
            </a:endParaRPr>
          </a:p>
          <a:p>
            <a:r>
              <a:rPr lang="ru-RU" dirty="0" smtClean="0">
                <a:latin typeface="Book Antiqua" panose="02040602050305030304" pitchFamily="18" charset="0"/>
              </a:rPr>
              <a:t>каждый </a:t>
            </a:r>
            <a:r>
              <a:rPr lang="ru-RU" dirty="0">
                <a:latin typeface="Book Antiqua" panose="02040602050305030304" pitchFamily="18" charset="0"/>
              </a:rPr>
              <a:t>ли сможет заниматься </a:t>
            </a:r>
            <a:r>
              <a:rPr lang="ru-RU" dirty="0" smtClean="0">
                <a:latin typeface="Book Antiqua" panose="02040602050305030304" pitchFamily="18" charset="0"/>
              </a:rPr>
              <a:t>этим ?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r="12997"/>
          <a:stretch/>
        </p:blipFill>
        <p:spPr>
          <a:xfrm>
            <a:off x="6205694" y="4077072"/>
            <a:ext cx="215698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568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869160"/>
            <a:ext cx="4031760" cy="17281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Автор: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Карпова Марина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Дмитриевна, 2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класс, </a:t>
            </a:r>
            <a:endParaRPr lang="ru-RU" sz="1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МБОУ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«Прогимназия «Эврика»,</a:t>
            </a: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г.  Муравленко </a:t>
            </a:r>
          </a:p>
          <a:p>
            <a:endParaRPr lang="ru-RU" sz="16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99592" y="1988840"/>
            <a:ext cx="7056784" cy="252028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kern="1800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</a:rPr>
              <a:t>Альбом и краски или графический редактор «Кrita»?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778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2241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Проблема: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916832"/>
            <a:ext cx="7488832" cy="23762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ook Antiqua" panose="02040602050305030304" pitchFamily="18" charset="0"/>
              </a:rPr>
              <a:t>какого </a:t>
            </a:r>
            <a:r>
              <a:rPr lang="ru-RU" dirty="0">
                <a:latin typeface="Book Antiqua" panose="02040602050305030304" pitchFamily="18" charset="0"/>
              </a:rPr>
              <a:t>качества и красоты будут картины, создаваемые с помощью компьютерных технологий?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4" r="12997"/>
          <a:stretch/>
        </p:blipFill>
        <p:spPr>
          <a:xfrm>
            <a:off x="6205694" y="4077072"/>
            <a:ext cx="215698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4159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2241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</a:rPr>
              <a:t>Гипотеза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67544" y="1916832"/>
            <a:ext cx="8098388" cy="2376264"/>
          </a:xfrm>
        </p:spPr>
        <p:txBody>
          <a:bodyPr>
            <a:norm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рисунки, полученные с помощью графических редакторов, в скором времени совсем смогут заменить альбомы и краски.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2245644" cy="235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037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23706" y="412403"/>
            <a:ext cx="3024336" cy="576064"/>
          </a:xfrm>
        </p:spPr>
        <p:txBody>
          <a:bodyPr>
            <a:normAutofit fontScale="90000"/>
          </a:bodyPr>
          <a:lstStyle/>
          <a:p>
            <a:pPr marL="342900" lvl="0" indent="450215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адачи:</a:t>
            </a:r>
            <a:r>
              <a:rPr lang="ru-RU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88024" y="988467"/>
            <a:ext cx="4038600" cy="5536877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76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sz="76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графического редактора </a:t>
            </a:r>
            <a:r>
              <a:rPr lang="ru-RU" sz="7600" b="1" kern="18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«Кrita</a:t>
            </a:r>
            <a:r>
              <a:rPr lang="ru-RU" sz="7600" b="1" kern="18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76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Определить, насколько сложно работать в данном </a:t>
            </a:r>
            <a:r>
              <a:rPr lang="ru-RU" sz="76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редакторе</a:t>
            </a:r>
            <a:endParaRPr lang="ru-RU" sz="7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76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Попытаться понять, где лучше всего рисовать: на бумаге или в программе </a:t>
            </a:r>
            <a:r>
              <a:rPr lang="ru-RU" sz="7600" b="1" kern="18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«Кrita</a:t>
            </a:r>
            <a:r>
              <a:rPr lang="ru-RU" sz="7600" b="1" kern="18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7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76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Выбрать свои простые рисунки и нарисовать такие же точно, но уже в графическом </a:t>
            </a:r>
            <a:r>
              <a:rPr lang="ru-RU" sz="76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редакторе</a:t>
            </a:r>
            <a:endParaRPr lang="ru-RU" sz="7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7600" dirty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опрос и определить, какой способ рисования </a:t>
            </a:r>
            <a:r>
              <a:rPr lang="ru-RU" sz="7600" dirty="0" smtClean="0"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лучше</a:t>
            </a:r>
            <a:endParaRPr lang="ru-RU" sz="7600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35278" y="988467"/>
            <a:ext cx="4552746" cy="223224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0000" dirty="0">
                <a:latin typeface="Book Antiqua" panose="02040602050305030304" pitchFamily="18" charset="0"/>
              </a:rPr>
              <a:t>изучение возможностей такого графического редактора как «Krita» посредством создания рисунка </a:t>
            </a:r>
            <a:r>
              <a:rPr lang="ru-RU" sz="10000" dirty="0" smtClean="0">
                <a:latin typeface="Book Antiqua" panose="02040602050305030304" pitchFamily="18" charset="0"/>
              </a:rPr>
              <a:t>в </a:t>
            </a:r>
            <a:r>
              <a:rPr lang="ru-RU" sz="10000" dirty="0">
                <a:latin typeface="Book Antiqua" panose="02040602050305030304" pitchFamily="18" charset="0"/>
              </a:rPr>
              <a:t>данной программе. </a:t>
            </a:r>
          </a:p>
          <a:p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19361" y="396181"/>
            <a:ext cx="302433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450215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20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ель: </a:t>
            </a:r>
            <a:r>
              <a:rPr lang="ru-RU" sz="7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8" y="4221089"/>
            <a:ext cx="460851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31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12403"/>
            <a:ext cx="7592466" cy="576064"/>
          </a:xfrm>
        </p:spPr>
        <p:txBody>
          <a:bodyPr>
            <a:normAutofit fontScale="90000"/>
          </a:bodyPr>
          <a:lstStyle/>
          <a:p>
            <a:pPr marL="342900" lvl="0" indent="450215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рактическая значимость:</a:t>
            </a:r>
            <a:r>
              <a:rPr lang="ru-RU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7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556792"/>
            <a:ext cx="3600400" cy="23762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 Antiqua" panose="02040602050305030304" pitchFamily="18" charset="0"/>
              </a:rPr>
              <a:t>Теоретическую часть</a:t>
            </a:r>
          </a:p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 </a:t>
            </a:r>
            <a:r>
              <a:rPr lang="ru-RU" sz="2000" dirty="0">
                <a:latin typeface="Book Antiqua" panose="02040602050305030304" pitchFamily="18" charset="0"/>
              </a:rPr>
              <a:t>можно использовать на уроках ИЗО в качестве наглядного примера возможностей графического </a:t>
            </a:r>
            <a:r>
              <a:rPr lang="ru-RU" sz="2000" dirty="0" smtClean="0">
                <a:latin typeface="Book Antiqua" panose="02040602050305030304" pitchFamily="18" charset="0"/>
              </a:rPr>
              <a:t>редактора</a:t>
            </a:r>
            <a:endParaRPr lang="ru-RU" sz="2000" dirty="0">
              <a:latin typeface="Book Antiqua" panose="0204060205030503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1556792"/>
            <a:ext cx="3888432" cy="23762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Book Antiqua" panose="02040602050305030304" pitchFamily="18" charset="0"/>
              </a:rPr>
              <a:t>Практическую часть </a:t>
            </a:r>
            <a:endParaRPr lang="ru-RU" sz="20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можно </a:t>
            </a:r>
            <a:r>
              <a:rPr lang="ru-RU" sz="2000" dirty="0">
                <a:latin typeface="Book Antiqua" panose="02040602050305030304" pitchFamily="18" charset="0"/>
              </a:rPr>
              <a:t>использовать в виде методички по работе </a:t>
            </a:r>
            <a:endParaRPr lang="ru-RU" sz="2000" dirty="0" smtClean="0">
              <a:latin typeface="Book Antiqua" panose="02040602050305030304" pitchFamily="18" charset="0"/>
            </a:endParaRPr>
          </a:p>
          <a:p>
            <a:pPr algn="ctr"/>
            <a:r>
              <a:rPr lang="ru-RU" sz="2000" dirty="0" smtClean="0">
                <a:latin typeface="Book Antiqua" panose="02040602050305030304" pitchFamily="18" charset="0"/>
              </a:rPr>
              <a:t>с </a:t>
            </a:r>
            <a:r>
              <a:rPr lang="ru-RU" sz="2000" dirty="0">
                <a:latin typeface="Book Antiqua" panose="02040602050305030304" pitchFamily="18" charset="0"/>
              </a:rPr>
              <a:t>компьютерными технологиями </a:t>
            </a:r>
            <a:r>
              <a:rPr lang="ru-RU" sz="2000" dirty="0" smtClean="0">
                <a:latin typeface="Book Antiqua" panose="02040602050305030304" pitchFamily="18" charset="0"/>
              </a:rPr>
              <a:t>рисования 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50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500" b="1" dirty="0">
                <a:latin typeface="Book Antiqua" panose="02040602050305030304" pitchFamily="18" charset="0"/>
              </a:rPr>
              <a:t>ТИПОГРАФИКА</a:t>
            </a:r>
            <a:r>
              <a:rPr lang="ru-RU" sz="2500" dirty="0">
                <a:latin typeface="Book Antiqua" panose="02040602050305030304" pitchFamily="18" charset="0"/>
              </a:rPr>
              <a:t> — графика, изобразительными элементами которой являются наборные шрифты и материалы (линейки, знаки, орнаменты)</a:t>
            </a:r>
          </a:p>
        </p:txBody>
      </p:sp>
      <p:pic>
        <p:nvPicPr>
          <p:cNvPr id="1026" name="p233339223" descr="Iron 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2574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C:\Users\User\Desktop\b88ca557d66e64bf26492d116b3e412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752" y="1968078"/>
            <a:ext cx="2292383" cy="2685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C:\Users\User\Desktop\tipografika-kot-gazet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98"/>
          <a:stretch/>
        </p:blipFill>
        <p:spPr bwMode="auto">
          <a:xfrm>
            <a:off x="3203848" y="4077072"/>
            <a:ext cx="2822227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71" y="2022606"/>
            <a:ext cx="2525329" cy="168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81324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465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Провести исследование  и узнать:</vt:lpstr>
      <vt:lpstr>Альбом и краски или графический редактор «Кrita»? </vt:lpstr>
      <vt:lpstr>Проблема:</vt:lpstr>
      <vt:lpstr>Гипотеза</vt:lpstr>
      <vt:lpstr> Задачи: </vt:lpstr>
      <vt:lpstr> Практическая значимость: </vt:lpstr>
      <vt:lpstr>ТИПОГРАФИКА — графика, изобразительными элементами которой являются наборные шрифты и материалы (линейки, знаки, орнаменты)</vt:lpstr>
      <vt:lpstr>Работы Киры Рэтбоун</vt:lpstr>
      <vt:lpstr>Работы Пола Смита</vt:lpstr>
      <vt:lpstr>Рисунок для мамы в графическом редакторе «Krita»</vt:lpstr>
      <vt:lpstr>Инструкция по применению</vt:lpstr>
      <vt:lpstr>Графический редактор «KRITA»</vt:lpstr>
      <vt:lpstr> Рисунок для мамы  Инструменты: альбом, карандаши, краски </vt:lpstr>
      <vt:lpstr>Какой рисунок выберите вы?</vt:lpstr>
      <vt:lpstr>Вывод: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«ИЗО – 3»</dc:title>
  <dc:creator>Ольга Михайловна</dc:creator>
  <cp:lastModifiedBy>Гузелина Карпова</cp:lastModifiedBy>
  <cp:revision>27</cp:revision>
  <dcterms:created xsi:type="dcterms:W3CDTF">2014-07-16T19:04:40Z</dcterms:created>
  <dcterms:modified xsi:type="dcterms:W3CDTF">2021-02-25T17:39:00Z</dcterms:modified>
</cp:coreProperties>
</file>